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8" r:id="rId5"/>
    <p:sldId id="261" r:id="rId6"/>
    <p:sldId id="275" r:id="rId7"/>
    <p:sldId id="274" r:id="rId8"/>
    <p:sldId id="260" r:id="rId9"/>
    <p:sldId id="265" r:id="rId10"/>
    <p:sldId id="264" r:id="rId11"/>
    <p:sldId id="266" r:id="rId12"/>
    <p:sldId id="262" r:id="rId13"/>
    <p:sldId id="277" r:id="rId14"/>
    <p:sldId id="276" r:id="rId15"/>
    <p:sldId id="278" r:id="rId16"/>
    <p:sldId id="280" r:id="rId17"/>
    <p:sldId id="281" r:id="rId18"/>
    <p:sldId id="270" r:id="rId19"/>
    <p:sldId id="282" r:id="rId20"/>
    <p:sldId id="283" r:id="rId21"/>
    <p:sldId id="284" r:id="rId22"/>
    <p:sldId id="285" r:id="rId23"/>
    <p:sldId id="300" r:id="rId24"/>
    <p:sldId id="263" r:id="rId25"/>
    <p:sldId id="287" r:id="rId26"/>
    <p:sldId id="289" r:id="rId27"/>
    <p:sldId id="271" r:id="rId28"/>
    <p:sldId id="291" r:id="rId29"/>
    <p:sldId id="293" r:id="rId30"/>
    <p:sldId id="297" r:id="rId31"/>
    <p:sldId id="292" r:id="rId32"/>
    <p:sldId id="296" r:id="rId33"/>
    <p:sldId id="295" r:id="rId34"/>
    <p:sldId id="294" r:id="rId35"/>
    <p:sldId id="259" r:id="rId36"/>
    <p:sldId id="298" r:id="rId37"/>
    <p:sldId id="299" r:id="rId38"/>
    <p:sldId id="301" r:id="rId39"/>
    <p:sldId id="273" r:id="rId40"/>
    <p:sldId id="269" r:id="rId41"/>
    <p:sldId id="258" r:id="rId4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77" autoAdjust="0"/>
    <p:restoredTop sz="94660"/>
  </p:normalViewPr>
  <p:slideViewPr>
    <p:cSldViewPr>
      <p:cViewPr>
        <p:scale>
          <a:sx n="66" d="100"/>
          <a:sy n="66" d="100"/>
        </p:scale>
        <p:origin x="-148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EC344783-CC9D-4C06-8C9D-9B7906D93462}"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344783-CC9D-4C06-8C9D-9B7906D9346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344783-CC9D-4C06-8C9D-9B7906D9346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344783-CC9D-4C06-8C9D-9B7906D9346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344783-CC9D-4C06-8C9D-9B7906D93462}"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C344783-CC9D-4C06-8C9D-9B7906D9346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C344783-CC9D-4C06-8C9D-9B7906D93462}"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8" name="Symbol zastępczy numeru slajdu 7"/>
          <p:cNvSpPr>
            <a:spLocks noGrp="1"/>
          </p:cNvSpPr>
          <p:nvPr>
            <p:ph type="sldNum" sz="quarter" idx="11"/>
          </p:nvPr>
        </p:nvSpPr>
        <p:spPr/>
        <p:txBody>
          <a:bodyPr/>
          <a:lstStyle/>
          <a:p>
            <a:fld id="{EC344783-CC9D-4C06-8C9D-9B7906D93462}"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C344783-CC9D-4C06-8C9D-9B7906D9346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90E5FFC3-6D5D-4A07-9760-5DE2B99FCD8F}" type="datetimeFigureOut">
              <a:rPr lang="pl-PL" smtClean="0"/>
              <a:pPr/>
              <a:t>2018-05-08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EC344783-CC9D-4C06-8C9D-9B7906D9346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90E5FFC3-6D5D-4A07-9760-5DE2B99FCD8F}" type="datetimeFigureOut">
              <a:rPr lang="pl-PL" smtClean="0"/>
              <a:pPr/>
              <a:t>2018-05-08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C344783-CC9D-4C06-8C9D-9B7906D9346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0E5FFC3-6D5D-4A07-9760-5DE2B99FCD8F}" type="datetimeFigureOut">
              <a:rPr lang="pl-PL" smtClean="0"/>
              <a:pPr/>
              <a:t>2018-05-08</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C344783-CC9D-4C06-8C9D-9B7906D93462}"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980728"/>
            <a:ext cx="8676456" cy="4176464"/>
          </a:xfrm>
        </p:spPr>
        <p:txBody>
          <a:bodyPr>
            <a:normAutofit/>
          </a:bodyPr>
          <a:lstStyle/>
          <a:p>
            <a:pPr algn="l"/>
            <a:r>
              <a:rPr lang="pl-PL" sz="11000" dirty="0" smtClean="0"/>
              <a:t>Maryja</a:t>
            </a:r>
            <a:endParaRPr lang="pl-PL" sz="11000" dirty="0"/>
          </a:p>
        </p:txBody>
      </p:sp>
      <p:sp>
        <p:nvSpPr>
          <p:cNvPr id="3" name="Podtytuł 2"/>
          <p:cNvSpPr>
            <a:spLocks noGrp="1"/>
          </p:cNvSpPr>
          <p:nvPr>
            <p:ph type="subTitle" idx="1"/>
          </p:nvPr>
        </p:nvSpPr>
        <p:spPr>
          <a:xfrm>
            <a:off x="1187624" y="3717032"/>
            <a:ext cx="6480048" cy="1752600"/>
          </a:xfrm>
        </p:spPr>
        <p:txBody>
          <a:bodyPr/>
          <a:lstStyle/>
          <a:p>
            <a:endParaRPr lang="pl-PL" dirty="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Maria w protestantyzmie</a:t>
            </a:r>
            <a:endParaRPr lang="pl-PL" dirty="0"/>
          </a:p>
        </p:txBody>
      </p:sp>
      <p:sp>
        <p:nvSpPr>
          <p:cNvPr id="3" name="Symbol zastępczy zawartości 2"/>
          <p:cNvSpPr>
            <a:spLocks noGrp="1"/>
          </p:cNvSpPr>
          <p:nvPr>
            <p:ph idx="1"/>
          </p:nvPr>
        </p:nvSpPr>
        <p:spPr/>
        <p:txBody>
          <a:bodyPr/>
          <a:lstStyle/>
          <a:p>
            <a:pPr>
              <a:buNone/>
            </a:pPr>
            <a:r>
              <a:rPr lang="pl-PL" dirty="0" smtClean="0"/>
              <a:t>    Zasadniczo wszystkie odłamy protestantyzmu uznają Marię Pannę za godny szacunku wzór wiary i oddania Bogu, lecz całkowicie odrzucają kult maryjny. Tylko luteranizm wyróżnia się większym akcentowaniem roli Marii Panny i zachowuje nieliczne elementy kultu maryjnego.</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Maria w islamie</a:t>
            </a:r>
            <a:endParaRPr lang="pl-PL" dirty="0"/>
          </a:p>
        </p:txBody>
      </p:sp>
      <p:sp>
        <p:nvSpPr>
          <p:cNvPr id="3" name="Symbol zastępczy zawartości 2"/>
          <p:cNvSpPr>
            <a:spLocks noGrp="1"/>
          </p:cNvSpPr>
          <p:nvPr>
            <p:ph idx="1"/>
          </p:nvPr>
        </p:nvSpPr>
        <p:spPr/>
        <p:txBody>
          <a:bodyPr/>
          <a:lstStyle/>
          <a:p>
            <a:pPr>
              <a:buNone/>
            </a:pPr>
            <a:r>
              <a:rPr lang="pl-PL" dirty="0" smtClean="0"/>
              <a:t>   W islamie Maria otaczana jest wielką czcią jako jedna z czterech wzorcowych kobiet. Według Koranu Maria była dobra, prawa i posłuszna Bogu (</a:t>
            </a:r>
            <a:r>
              <a:rPr lang="pl-PL" dirty="0" err="1" smtClean="0"/>
              <a:t>Allahowi</a:t>
            </a:r>
            <a:r>
              <a:rPr lang="pl-PL" dirty="0" smtClean="0"/>
              <a:t>). Podobnie jak Biblia, Koran uznaje, że Maria urodziła Jezusa, będąc dziewicą.</a:t>
            </a:r>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7467600" cy="836712"/>
          </a:xfrm>
        </p:spPr>
        <p:txBody>
          <a:bodyPr>
            <a:normAutofit/>
          </a:bodyPr>
          <a:lstStyle/>
          <a:p>
            <a:r>
              <a:rPr lang="pl-PL" dirty="0" smtClean="0"/>
              <a:t>Modlitwy do Maryi:</a:t>
            </a:r>
            <a:endParaRPr lang="pl-PL" dirty="0"/>
          </a:p>
        </p:txBody>
      </p:sp>
      <p:sp>
        <p:nvSpPr>
          <p:cNvPr id="3" name="Symbol zastępczy zawartości 2"/>
          <p:cNvSpPr>
            <a:spLocks noGrp="1"/>
          </p:cNvSpPr>
          <p:nvPr>
            <p:ph sz="half" idx="1"/>
          </p:nvPr>
        </p:nvSpPr>
        <p:spPr>
          <a:xfrm>
            <a:off x="-252536" y="836712"/>
            <a:ext cx="5544616" cy="6021288"/>
          </a:xfrm>
        </p:spPr>
        <p:txBody>
          <a:bodyPr>
            <a:noAutofit/>
          </a:bodyPr>
          <a:lstStyle/>
          <a:p>
            <a:pPr>
              <a:buNone/>
            </a:pPr>
            <a:r>
              <a:rPr lang="pl-PL" sz="2000" dirty="0" smtClean="0">
                <a:solidFill>
                  <a:srgbClr val="00B0F0"/>
                </a:solidFill>
              </a:rPr>
              <a:t>      Pozdrowienie anielskie (Zdrowaś Maryjo)</a:t>
            </a:r>
          </a:p>
          <a:p>
            <a:pPr>
              <a:buNone/>
            </a:pPr>
            <a:r>
              <a:rPr lang="pl-PL" sz="1800" dirty="0" smtClean="0"/>
              <a:t>          Składa się z trzech części. Najstarsze dwie to cytaty z Nowego Testamentu: słowa archanioła Gabriela, wypowiedziane w czasie Zwiastowania (</a:t>
            </a:r>
            <a:r>
              <a:rPr lang="pl-PL" sz="1800" i="1" dirty="0" err="1" smtClean="0"/>
              <a:t>Łk</a:t>
            </a:r>
            <a:r>
              <a:rPr lang="pl-PL" sz="1800" i="1" dirty="0" smtClean="0"/>
              <a:t> 1,28</a:t>
            </a:r>
            <a:r>
              <a:rPr lang="pl-PL" sz="1800" dirty="0" smtClean="0"/>
              <a:t>) oraz słowa św. Elżbiety, skierowane do Maryi w czasie Nawiedzenia (</a:t>
            </a:r>
            <a:r>
              <a:rPr lang="pl-PL" sz="1800" i="1" dirty="0" err="1" smtClean="0"/>
              <a:t>Łk</a:t>
            </a:r>
            <a:r>
              <a:rPr lang="pl-PL" sz="1800" i="1" dirty="0" smtClean="0"/>
              <a:t> 1,42</a:t>
            </a:r>
            <a:r>
              <a:rPr lang="pl-PL" sz="1800" dirty="0" smtClean="0"/>
              <a:t>). Przez  wiele wieków modlitwa </a:t>
            </a:r>
            <a:r>
              <a:rPr lang="pl-PL" sz="1800" i="1" dirty="0" smtClean="0"/>
              <a:t>Zdrowaś, Maryjo</a:t>
            </a:r>
            <a:r>
              <a:rPr lang="pl-PL" sz="1800" dirty="0" smtClean="0"/>
              <a:t> była dokładnym powtórzeniem ewangelicznego pozdrowienia Gabriela i Elżbiety. W XIII wieku zaczęto dodawać do dwóch fraz biblijnych imię </a:t>
            </a:r>
            <a:r>
              <a:rPr lang="pl-PL" sz="1800" i="1" dirty="0" smtClean="0"/>
              <a:t>Jezus</a:t>
            </a:r>
            <a:r>
              <a:rPr lang="pl-PL" sz="1800" dirty="0" smtClean="0"/>
              <a:t> – w ten sposób imię </a:t>
            </a:r>
            <a:r>
              <a:rPr lang="pl-PL" sz="1800" i="1" dirty="0" smtClean="0"/>
              <a:t>Jezusa</a:t>
            </a:r>
            <a:r>
              <a:rPr lang="pl-PL" sz="1800" dirty="0" smtClean="0"/>
              <a:t> stało się centrum modlitwy.</a:t>
            </a:r>
          </a:p>
          <a:p>
            <a:pPr>
              <a:buNone/>
            </a:pPr>
            <a:r>
              <a:rPr lang="pl-PL" sz="1800" dirty="0" smtClean="0"/>
              <a:t>         Trzecia część modlitwy powstała dopiero w XIV wieku, kiedy w Europie panowała dżuma. W słowach modlitwy pozostał  ślad grozy tamtych dni: </a:t>
            </a:r>
            <a:r>
              <a:rPr lang="pl-PL" sz="1800" i="1" dirty="0" smtClean="0"/>
              <a:t>teraz i w godzinę śmierci</a:t>
            </a:r>
            <a:r>
              <a:rPr lang="pl-PL" sz="1800" dirty="0" smtClean="0"/>
              <a:t>. Papież Pius V kazał w 1566 roku umieścić dodatkowe słowa modlitwy w brewiarzu rzymskim, przez co uczynił ją oficjalną modlitwą Kościoła. </a:t>
            </a:r>
          </a:p>
          <a:p>
            <a:pPr>
              <a:buNone/>
            </a:pPr>
            <a:r>
              <a:rPr lang="pl-PL" sz="1800" dirty="0" smtClean="0"/>
              <a:t>          Najstarszy zapis w języku polskim pochodzi z 1412r. </a:t>
            </a:r>
          </a:p>
          <a:p>
            <a:pPr>
              <a:buNone/>
            </a:pPr>
            <a:endParaRPr lang="pl-PL" sz="1800" dirty="0"/>
          </a:p>
        </p:txBody>
      </p:sp>
      <p:pic>
        <p:nvPicPr>
          <p:cNvPr id="5" name="Symbol zastępczy zawartości 4" descr="240px-Hail_Mary_Polish_DC[1].jpg"/>
          <p:cNvPicPr>
            <a:picLocks noGrp="1" noChangeAspect="1"/>
          </p:cNvPicPr>
          <p:nvPr>
            <p:ph sz="half" idx="2"/>
          </p:nvPr>
        </p:nvPicPr>
        <p:blipFill>
          <a:blip r:embed="rId2" cstate="print"/>
          <a:stretch>
            <a:fillRect/>
          </a:stretch>
        </p:blipFill>
        <p:spPr>
          <a:xfrm>
            <a:off x="5406881" y="1484784"/>
            <a:ext cx="3737119" cy="5373216"/>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00B0F0"/>
                </a:solidFill>
              </a:rPr>
              <a:t>Anioł Pański</a:t>
            </a:r>
            <a:endParaRPr lang="pl-PL" dirty="0">
              <a:solidFill>
                <a:srgbClr val="00B0F0"/>
              </a:solidFill>
            </a:endParaRPr>
          </a:p>
        </p:txBody>
      </p:sp>
      <p:sp>
        <p:nvSpPr>
          <p:cNvPr id="3" name="Symbol zastępczy zawartości 2"/>
          <p:cNvSpPr>
            <a:spLocks noGrp="1"/>
          </p:cNvSpPr>
          <p:nvPr>
            <p:ph sz="half" idx="1"/>
          </p:nvPr>
        </p:nvSpPr>
        <p:spPr>
          <a:xfrm>
            <a:off x="0" y="1556792"/>
            <a:ext cx="4211960" cy="5616624"/>
          </a:xfrm>
        </p:spPr>
        <p:txBody>
          <a:bodyPr>
            <a:normAutofit fontScale="25000" lnSpcReduction="20000"/>
          </a:bodyPr>
          <a:lstStyle/>
          <a:p>
            <a:pPr>
              <a:buNone/>
            </a:pPr>
            <a:r>
              <a:rPr lang="pl-PL" b="1" dirty="0" smtClean="0"/>
              <a:t>              </a:t>
            </a:r>
            <a:r>
              <a:rPr lang="pl-PL" sz="9600" b="1" dirty="0" smtClean="0"/>
              <a:t>Anioł Pański</a:t>
            </a:r>
            <a:r>
              <a:rPr lang="pl-PL" sz="9600" dirty="0" smtClean="0"/>
              <a:t> (łac. </a:t>
            </a:r>
            <a:r>
              <a:rPr lang="pl-PL" sz="9600" i="1" dirty="0" smtClean="0"/>
              <a:t>Angelus Domini</a:t>
            </a:r>
            <a:r>
              <a:rPr lang="pl-PL" sz="9600" dirty="0" smtClean="0"/>
              <a:t>) – katolicka modlitwa maryjna, której przedmiotem jest rozważanie zwiastowania Maryi przez archanioła Gabriela i wcielenia Jezusa Chrystusa. W zależności od lokalnych zwyczajów odmawiana jest o godz. 6.00, 12.00 i 18.00 przez cały rok z wyjątkiem okresu wielkanocnego, kiedy to należy odmawiać Regina </a:t>
            </a:r>
            <a:r>
              <a:rPr lang="pl-PL" sz="9600" dirty="0" err="1" smtClean="0"/>
              <a:t>Coeli</a:t>
            </a:r>
            <a:r>
              <a:rPr lang="pl-PL" sz="9600" dirty="0" smtClean="0"/>
              <a:t>.</a:t>
            </a:r>
            <a:endParaRPr lang="pl-PL" sz="9600" dirty="0"/>
          </a:p>
        </p:txBody>
      </p:sp>
      <p:sp>
        <p:nvSpPr>
          <p:cNvPr id="4" name="Symbol zastępczy zawartości 3"/>
          <p:cNvSpPr>
            <a:spLocks noGrp="1"/>
          </p:cNvSpPr>
          <p:nvPr>
            <p:ph sz="half" idx="2"/>
          </p:nvPr>
        </p:nvSpPr>
        <p:spPr>
          <a:xfrm>
            <a:off x="4283968" y="332656"/>
            <a:ext cx="4860032" cy="6336704"/>
          </a:xfrm>
        </p:spPr>
        <p:txBody>
          <a:bodyPr>
            <a:normAutofit fontScale="25000" lnSpcReduction="20000"/>
          </a:bodyPr>
          <a:lstStyle/>
          <a:p>
            <a:pPr>
              <a:buNone/>
            </a:pPr>
            <a:r>
              <a:rPr lang="pl-PL" b="1" dirty="0" smtClean="0"/>
              <a:t>          </a:t>
            </a:r>
            <a:r>
              <a:rPr lang="pl-PL" sz="7200" b="1" dirty="0" smtClean="0"/>
              <a:t>Anioł Pański zwiastował Pannie Maryi i poczęła z Ducha Świętego.</a:t>
            </a:r>
          </a:p>
          <a:p>
            <a:pPr>
              <a:buNone/>
            </a:pPr>
            <a:r>
              <a:rPr lang="pl-PL" sz="7200" b="1" dirty="0" smtClean="0"/>
              <a:t>          Zdrowaś Maryjo... </a:t>
            </a:r>
          </a:p>
          <a:p>
            <a:pPr>
              <a:buNone/>
            </a:pPr>
            <a:r>
              <a:rPr lang="pl-PL" sz="7200" b="1" dirty="0" smtClean="0"/>
              <a:t>          Oto ja służebnica Pańska, niech mi się stanie według słowa Twego. </a:t>
            </a:r>
          </a:p>
          <a:p>
            <a:pPr>
              <a:buNone/>
            </a:pPr>
            <a:r>
              <a:rPr lang="pl-PL" sz="7200" b="1" dirty="0" smtClean="0"/>
              <a:t>          Zdrowaś Maryjo... </a:t>
            </a:r>
          </a:p>
          <a:p>
            <a:pPr>
              <a:buNone/>
            </a:pPr>
            <a:r>
              <a:rPr lang="pl-PL" sz="7200" b="1" dirty="0" smtClean="0"/>
              <a:t>          A Słowo stało się ciałem, i zamieszkało między nami.</a:t>
            </a:r>
          </a:p>
          <a:p>
            <a:pPr>
              <a:buNone/>
            </a:pPr>
            <a:r>
              <a:rPr lang="pl-PL" sz="7200" b="1" dirty="0" smtClean="0"/>
              <a:t>          Zdrowaś Maryjo... </a:t>
            </a:r>
          </a:p>
          <a:p>
            <a:pPr>
              <a:buNone/>
            </a:pPr>
            <a:r>
              <a:rPr lang="pl-PL" sz="7200" b="1" dirty="0" smtClean="0"/>
              <a:t>          Módl się za nami, święta Boża Rodzicielko. Abyśmy się stali godnymi obietnic Chrystusowych. </a:t>
            </a:r>
            <a:br>
              <a:rPr lang="pl-PL" sz="7200" b="1" dirty="0" smtClean="0"/>
            </a:br>
            <a:r>
              <a:rPr lang="pl-PL" sz="7200" b="1" dirty="0" smtClean="0"/>
              <a:t/>
            </a:r>
            <a:br>
              <a:rPr lang="pl-PL" sz="7200" b="1" dirty="0" smtClean="0"/>
            </a:br>
            <a:r>
              <a:rPr lang="pl-PL" sz="7200" b="1" dirty="0" smtClean="0"/>
              <a:t/>
            </a:r>
            <a:br>
              <a:rPr lang="pl-PL" sz="7200" b="1" dirty="0" smtClean="0"/>
            </a:br>
            <a:r>
              <a:rPr lang="pl-PL" sz="7200" b="1" dirty="0" smtClean="0"/>
              <a:t>Módlmy się: Boże, przez zwiastowanie anielskie poznaliśmy wcielenie Chrystusa, Twojego Syna, prosimy Cię, wlej w nasze serca swoją łaskę, abyśmy przez Jego mękę i krzyż zostali doprowadzeni do chwały zmartwychwstania. Przez Chrystusa, Pana naszego. Amen. </a:t>
            </a:r>
          </a:p>
          <a:p>
            <a:pPr>
              <a:buNone/>
            </a:pP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7467600" cy="1008112"/>
          </a:xfrm>
        </p:spPr>
        <p:txBody>
          <a:bodyPr/>
          <a:lstStyle/>
          <a:p>
            <a:r>
              <a:rPr lang="pl-PL" dirty="0" smtClean="0">
                <a:solidFill>
                  <a:srgbClr val="00B0F0"/>
                </a:solidFill>
              </a:rPr>
              <a:t>Pod twoja obronę</a:t>
            </a:r>
            <a:endParaRPr lang="pl-PL" dirty="0">
              <a:solidFill>
                <a:srgbClr val="00B0F0"/>
              </a:solidFill>
            </a:endParaRPr>
          </a:p>
        </p:txBody>
      </p:sp>
      <p:sp>
        <p:nvSpPr>
          <p:cNvPr id="3" name="Symbol zastępczy zawartości 2"/>
          <p:cNvSpPr>
            <a:spLocks noGrp="1"/>
          </p:cNvSpPr>
          <p:nvPr>
            <p:ph sz="half" idx="1"/>
          </p:nvPr>
        </p:nvSpPr>
        <p:spPr>
          <a:xfrm>
            <a:off x="457200" y="980728"/>
            <a:ext cx="3657600" cy="5145435"/>
          </a:xfrm>
        </p:spPr>
        <p:txBody>
          <a:bodyPr>
            <a:normAutofit fontScale="92500" lnSpcReduction="10000"/>
          </a:bodyPr>
          <a:lstStyle/>
          <a:p>
            <a:pPr>
              <a:buNone/>
            </a:pPr>
            <a:r>
              <a:rPr lang="pl-PL" dirty="0" smtClean="0"/>
              <a:t>      modlitwa chrześcijańska, pochodząca z III wieku, kierowana za pośrednictwem Maryi, matki Jezusa Chrystusa, w intencji Kościoła (Wspólnoty). Najstarszy znaleziony tekst modlitwy to datowany na ok. 250 roku papirus znaleziony w Egipcie niedaleko Aleksandrii.</a:t>
            </a:r>
            <a:endParaRPr lang="pl-PL" dirty="0"/>
          </a:p>
        </p:txBody>
      </p:sp>
      <p:sp>
        <p:nvSpPr>
          <p:cNvPr id="4" name="Symbol zastępczy zawartości 3"/>
          <p:cNvSpPr>
            <a:spLocks noGrp="1"/>
          </p:cNvSpPr>
          <p:nvPr>
            <p:ph sz="half" idx="2"/>
          </p:nvPr>
        </p:nvSpPr>
        <p:spPr>
          <a:xfrm>
            <a:off x="4572000" y="1340768"/>
            <a:ext cx="4572000" cy="5256584"/>
          </a:xfrm>
        </p:spPr>
        <p:txBody>
          <a:bodyPr>
            <a:noAutofit/>
          </a:bodyPr>
          <a:lstStyle/>
          <a:p>
            <a:pPr>
              <a:buNone/>
            </a:pPr>
            <a:r>
              <a:rPr lang="pl-PL" sz="2000" dirty="0" smtClean="0"/>
              <a:t>           Pod Twoją obronę uciekamy się,</a:t>
            </a:r>
            <a:br>
              <a:rPr lang="pl-PL" sz="2000" dirty="0" smtClean="0"/>
            </a:br>
            <a:r>
              <a:rPr lang="pl-PL" sz="2000" dirty="0" smtClean="0"/>
              <a:t>święta Boża Rodzicielko,</a:t>
            </a:r>
            <a:br>
              <a:rPr lang="pl-PL" sz="2000" dirty="0" smtClean="0"/>
            </a:br>
            <a:r>
              <a:rPr lang="pl-PL" sz="2000" dirty="0" smtClean="0"/>
              <a:t>naszymi prośbami racz nie gardzić</a:t>
            </a:r>
            <a:br>
              <a:rPr lang="pl-PL" sz="2000" dirty="0" smtClean="0"/>
            </a:br>
            <a:r>
              <a:rPr lang="pl-PL" sz="2000" dirty="0" smtClean="0"/>
              <a:t>w potrzebach naszych,</a:t>
            </a:r>
            <a:br>
              <a:rPr lang="pl-PL" sz="2000" dirty="0" smtClean="0"/>
            </a:br>
            <a:r>
              <a:rPr lang="pl-PL" sz="2000" dirty="0" smtClean="0"/>
              <a:t>ale od wszelakich złych przygód</a:t>
            </a:r>
            <a:br>
              <a:rPr lang="pl-PL" sz="2000" dirty="0" smtClean="0"/>
            </a:br>
            <a:r>
              <a:rPr lang="pl-PL" sz="2000" dirty="0" smtClean="0"/>
              <a:t>racz nas zawsze wybawiać,</a:t>
            </a:r>
            <a:br>
              <a:rPr lang="pl-PL" sz="2000" dirty="0" smtClean="0"/>
            </a:br>
            <a:r>
              <a:rPr lang="pl-PL" sz="2000" dirty="0" smtClean="0"/>
              <a:t>Panno chwalebna i błogosławiona.</a:t>
            </a:r>
            <a:br>
              <a:rPr lang="pl-PL" sz="2000" dirty="0" smtClean="0"/>
            </a:br>
            <a:r>
              <a:rPr lang="pl-PL" sz="2000" dirty="0" smtClean="0"/>
              <a:t>O Pani nasza,</a:t>
            </a:r>
            <a:br>
              <a:rPr lang="pl-PL" sz="2000" dirty="0" smtClean="0"/>
            </a:br>
            <a:r>
              <a:rPr lang="pl-PL" sz="2000" dirty="0" smtClean="0"/>
              <a:t>Orędowniczko nasza,</a:t>
            </a:r>
            <a:br>
              <a:rPr lang="pl-PL" sz="2000" dirty="0" smtClean="0"/>
            </a:br>
            <a:r>
              <a:rPr lang="pl-PL" sz="2000" dirty="0" smtClean="0"/>
              <a:t>Pośredniczko nasza,</a:t>
            </a:r>
            <a:br>
              <a:rPr lang="pl-PL" sz="2000" dirty="0" smtClean="0"/>
            </a:br>
            <a:r>
              <a:rPr lang="pl-PL" sz="2000" dirty="0" smtClean="0"/>
              <a:t>Pocieszycielko nasza.</a:t>
            </a:r>
            <a:br>
              <a:rPr lang="pl-PL" sz="2000" dirty="0" smtClean="0"/>
            </a:br>
            <a:r>
              <a:rPr lang="pl-PL" sz="2000" dirty="0" smtClean="0"/>
              <a:t>Z Synem swoim nas pojednaj,</a:t>
            </a:r>
            <a:br>
              <a:rPr lang="pl-PL" sz="2000" dirty="0" smtClean="0"/>
            </a:br>
            <a:r>
              <a:rPr lang="pl-PL" sz="2000" dirty="0" smtClean="0"/>
              <a:t>Synowi swojemu nas polecaj,</a:t>
            </a:r>
            <a:br>
              <a:rPr lang="pl-PL" sz="2000" dirty="0" smtClean="0"/>
            </a:br>
            <a:r>
              <a:rPr lang="pl-PL" sz="2000" dirty="0" smtClean="0"/>
              <a:t>swojemu Synowi nas oddawaj.</a:t>
            </a:r>
            <a:br>
              <a:rPr lang="pl-PL" sz="2000" dirty="0" smtClean="0"/>
            </a:br>
            <a:r>
              <a:rPr lang="pl-PL" sz="2000" dirty="0" smtClean="0"/>
              <a:t>Amen.</a:t>
            </a:r>
            <a:br>
              <a:rPr lang="pl-PL" sz="2000" dirty="0" smtClean="0"/>
            </a:br>
            <a:endParaRPr lang="pl-PL"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a:p>
        </p:txBody>
      </p:sp>
      <p:sp>
        <p:nvSpPr>
          <p:cNvPr id="6" name="Symbol zastępczy zawartości 5"/>
          <p:cNvSpPr>
            <a:spLocks noGrp="1"/>
          </p:cNvSpPr>
          <p:nvPr>
            <p:ph idx="1"/>
          </p:nvPr>
        </p:nvSpPr>
        <p:spPr>
          <a:xfrm>
            <a:off x="251520" y="908720"/>
            <a:ext cx="8280920" cy="6768752"/>
          </a:xfrm>
        </p:spPr>
        <p:txBody>
          <a:bodyPr>
            <a:normAutofit/>
          </a:bodyPr>
          <a:lstStyle/>
          <a:p>
            <a:pPr>
              <a:buNone/>
            </a:pPr>
            <a:r>
              <a:rPr lang="pl-PL" b="1" dirty="0" smtClean="0"/>
              <a:t>"Pod opiekę Twojego miłosierdzia uciekamy się, o Matko Boża. Nie odrzucaj próśb, [które do Ciebie zanosimy] w naszych potrzebach, lecz zachowaj nas od niebezpieczeństwa, [Ty] jedynie czysta i błogosławiona". </a:t>
            </a:r>
          </a:p>
          <a:p>
            <a:pPr>
              <a:buNone/>
            </a:pPr>
            <a:endParaRPr lang="pl-PL" b="1" dirty="0" smtClean="0"/>
          </a:p>
          <a:p>
            <a:pPr>
              <a:buNone/>
            </a:pPr>
            <a:r>
              <a:rPr lang="pl-PL" b="1" dirty="0" smtClean="0"/>
              <a:t>      </a:t>
            </a:r>
          </a:p>
          <a:p>
            <a:pPr>
              <a:buNone/>
            </a:pPr>
            <a:r>
              <a:rPr lang="pl-PL" b="1" dirty="0" smtClean="0"/>
              <a:t>     Najstarsza zachowana modlitwa maryjna (III w.). </a:t>
            </a:r>
          </a:p>
          <a:p>
            <a:pPr>
              <a:buNone/>
            </a:pPr>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Inne modlitwy:</a:t>
            </a:r>
            <a:endParaRPr lang="pl-PL" dirty="0"/>
          </a:p>
        </p:txBody>
      </p:sp>
      <p:sp>
        <p:nvSpPr>
          <p:cNvPr id="5" name="Symbol zastępczy zawartości 4"/>
          <p:cNvSpPr>
            <a:spLocks noGrp="1"/>
          </p:cNvSpPr>
          <p:nvPr>
            <p:ph sz="half" idx="1"/>
          </p:nvPr>
        </p:nvSpPr>
        <p:spPr>
          <a:xfrm>
            <a:off x="251520" y="1268760"/>
            <a:ext cx="4032448" cy="5589240"/>
          </a:xfrm>
        </p:spPr>
        <p:txBody>
          <a:bodyPr>
            <a:noAutofit/>
          </a:bodyPr>
          <a:lstStyle/>
          <a:p>
            <a:pPr>
              <a:buNone/>
            </a:pPr>
            <a:r>
              <a:rPr lang="pl-PL" sz="1600" b="1" dirty="0" smtClean="0">
                <a:solidFill>
                  <a:srgbClr val="00B0F0"/>
                </a:solidFill>
              </a:rPr>
              <a:t>       Witaj Królowo</a:t>
            </a:r>
            <a:r>
              <a:rPr lang="pl-PL" sz="1600" dirty="0" smtClean="0"/>
              <a:t/>
            </a:r>
            <a:br>
              <a:rPr lang="pl-PL" sz="1600" dirty="0" smtClean="0"/>
            </a:br>
            <a:r>
              <a:rPr lang="pl-PL" sz="1600" dirty="0" smtClean="0"/>
              <a:t>Witaj, Królowo, Matko miłosierdzia, </a:t>
            </a:r>
            <a:br>
              <a:rPr lang="pl-PL" sz="1600" dirty="0" smtClean="0"/>
            </a:br>
            <a:r>
              <a:rPr lang="pl-PL" sz="1600" dirty="0" smtClean="0"/>
              <a:t>życia, słodyczy i nadziejo nasza, witaj! </a:t>
            </a:r>
            <a:br>
              <a:rPr lang="pl-PL" sz="1600" dirty="0" smtClean="0"/>
            </a:br>
            <a:r>
              <a:rPr lang="pl-PL" sz="1600" dirty="0" smtClean="0"/>
              <a:t>Do Ciebie wołamy wygnańcy, synowie Ewy; </a:t>
            </a:r>
            <a:br>
              <a:rPr lang="pl-PL" sz="1600" dirty="0" smtClean="0"/>
            </a:br>
            <a:r>
              <a:rPr lang="pl-PL" sz="1600" dirty="0" smtClean="0"/>
              <a:t>do Ciebie wzdychamy jęcząc i płacząc na </a:t>
            </a:r>
            <a:br>
              <a:rPr lang="pl-PL" sz="1600" dirty="0" smtClean="0"/>
            </a:br>
            <a:r>
              <a:rPr lang="pl-PL" sz="1600" dirty="0" smtClean="0"/>
              <a:t>tym łez padole. Przeto, Orędowniczko nasza,</a:t>
            </a:r>
            <a:br>
              <a:rPr lang="pl-PL" sz="1600" dirty="0" smtClean="0"/>
            </a:br>
            <a:r>
              <a:rPr lang="pl-PL" sz="1600" dirty="0" smtClean="0"/>
              <a:t>one miłosierne oczy Twoje na nas zwróć, </a:t>
            </a:r>
            <a:br>
              <a:rPr lang="pl-PL" sz="1600" dirty="0" smtClean="0"/>
            </a:br>
            <a:r>
              <a:rPr lang="pl-PL" sz="1600" dirty="0" smtClean="0"/>
              <a:t>a Jezusa, błogosławiony owoc żywota Twojego, </a:t>
            </a:r>
            <a:br>
              <a:rPr lang="pl-PL" sz="1600" dirty="0" smtClean="0"/>
            </a:br>
            <a:r>
              <a:rPr lang="pl-PL" sz="1600" dirty="0" smtClean="0"/>
              <a:t>po tym wygnaniu nam okaż. O łaskawa, </a:t>
            </a:r>
            <a:br>
              <a:rPr lang="pl-PL" sz="1600" dirty="0" smtClean="0"/>
            </a:br>
            <a:r>
              <a:rPr lang="pl-PL" sz="1600" dirty="0" smtClean="0"/>
              <a:t>o litościwa, o słodka Panno Maryjo!</a:t>
            </a:r>
            <a:endParaRPr lang="pl-PL" sz="1600" dirty="0">
              <a:solidFill>
                <a:srgbClr val="00B0F0"/>
              </a:solidFill>
              <a:latin typeface="Arial Black" pitchFamily="34" charset="0"/>
            </a:endParaRPr>
          </a:p>
        </p:txBody>
      </p:sp>
      <p:sp>
        <p:nvSpPr>
          <p:cNvPr id="6" name="Symbol zastępczy zawartości 5"/>
          <p:cNvSpPr>
            <a:spLocks noGrp="1"/>
          </p:cNvSpPr>
          <p:nvPr>
            <p:ph sz="half" idx="2"/>
          </p:nvPr>
        </p:nvSpPr>
        <p:spPr>
          <a:xfrm>
            <a:off x="4355976" y="0"/>
            <a:ext cx="4464496" cy="7101408"/>
          </a:xfrm>
        </p:spPr>
        <p:txBody>
          <a:bodyPr>
            <a:normAutofit fontScale="55000" lnSpcReduction="20000"/>
          </a:bodyPr>
          <a:lstStyle/>
          <a:p>
            <a:pPr>
              <a:buNone/>
            </a:pPr>
            <a:r>
              <a:rPr lang="pl-PL" b="1" dirty="0" smtClean="0">
                <a:solidFill>
                  <a:srgbClr val="00B0F0"/>
                </a:solidFill>
              </a:rPr>
              <a:t>          AVA MARIA</a:t>
            </a:r>
            <a:r>
              <a:rPr lang="pl-PL" dirty="0" smtClean="0">
                <a:solidFill>
                  <a:srgbClr val="00B0F0"/>
                </a:solidFill>
              </a:rPr>
              <a:t/>
            </a:r>
            <a:br>
              <a:rPr lang="pl-PL" dirty="0" smtClean="0">
                <a:solidFill>
                  <a:srgbClr val="00B0F0"/>
                </a:solidFill>
              </a:rPr>
            </a:br>
            <a:r>
              <a:rPr lang="pl-PL" dirty="0" smtClean="0"/>
              <a:t>Bądź pozdrowiona, Maryjo,</a:t>
            </a:r>
            <a:br>
              <a:rPr lang="pl-PL" dirty="0" smtClean="0"/>
            </a:br>
            <a:r>
              <a:rPr lang="pl-PL" dirty="0" smtClean="0"/>
              <a:t>niewiasto uboga i pokorna,</a:t>
            </a:r>
            <a:br>
              <a:rPr lang="pl-PL" dirty="0" smtClean="0"/>
            </a:br>
            <a:r>
              <a:rPr lang="pl-PL" dirty="0" smtClean="0"/>
              <a:t>błogosławiona przez najwyższego!</a:t>
            </a:r>
            <a:br>
              <a:rPr lang="pl-PL" dirty="0" smtClean="0"/>
            </a:br>
            <a:r>
              <a:rPr lang="pl-PL" dirty="0" smtClean="0"/>
              <a:t>dziewico nadziei, proroctwo nowych czasów,</a:t>
            </a:r>
            <a:br>
              <a:rPr lang="pl-PL" dirty="0" smtClean="0"/>
            </a:br>
            <a:r>
              <a:rPr lang="pl-PL" dirty="0" smtClean="0"/>
              <a:t>przyłączamy się do Twojego hymnu chwały,</a:t>
            </a:r>
            <a:br>
              <a:rPr lang="pl-PL" dirty="0" smtClean="0"/>
            </a:br>
            <a:r>
              <a:rPr lang="pl-PL" dirty="0" smtClean="0"/>
              <a:t>by sławić miłosierdzie Pana,</a:t>
            </a:r>
            <a:br>
              <a:rPr lang="pl-PL" dirty="0" smtClean="0"/>
            </a:br>
            <a:r>
              <a:rPr lang="pl-PL" dirty="0" smtClean="0"/>
              <a:t>by głosić nadejście królestwa</a:t>
            </a:r>
            <a:br>
              <a:rPr lang="pl-PL" dirty="0" smtClean="0"/>
            </a:br>
            <a:r>
              <a:rPr lang="pl-PL" dirty="0" smtClean="0"/>
              <a:t>i całkowite wyzwolenie człowieka.</a:t>
            </a:r>
            <a:br>
              <a:rPr lang="pl-PL" dirty="0" smtClean="0"/>
            </a:br>
            <a:r>
              <a:rPr lang="pl-PL" dirty="0" smtClean="0"/>
              <a:t>Bądź pozdrowiona, Maryjo,</a:t>
            </a:r>
            <a:br>
              <a:rPr lang="pl-PL" dirty="0" smtClean="0"/>
            </a:br>
            <a:r>
              <a:rPr lang="pl-PL" dirty="0" smtClean="0"/>
              <a:t>pokorna służebnico Pańska,</a:t>
            </a:r>
            <a:br>
              <a:rPr lang="pl-PL" dirty="0" smtClean="0"/>
            </a:br>
            <a:r>
              <a:rPr lang="pl-PL" dirty="0" smtClean="0"/>
              <a:t>pełna chwały Matko Chrystusa!</a:t>
            </a:r>
            <a:br>
              <a:rPr lang="pl-PL" dirty="0" smtClean="0"/>
            </a:br>
            <a:r>
              <a:rPr lang="pl-PL" dirty="0" smtClean="0"/>
              <a:t>Panno wierna, święty Przybytku Słowa,</a:t>
            </a:r>
            <a:br>
              <a:rPr lang="pl-PL" dirty="0" smtClean="0"/>
            </a:br>
            <a:r>
              <a:rPr lang="pl-PL" dirty="0" smtClean="0"/>
              <a:t>naucz nas wytrwale słuchać słowa,</a:t>
            </a:r>
            <a:br>
              <a:rPr lang="pl-PL" dirty="0" smtClean="0"/>
            </a:br>
            <a:r>
              <a:rPr lang="pl-PL" dirty="0" smtClean="0"/>
              <a:t>być uległymi głosowi ducha,</a:t>
            </a:r>
            <a:br>
              <a:rPr lang="pl-PL" dirty="0" smtClean="0"/>
            </a:br>
            <a:r>
              <a:rPr lang="pl-PL" dirty="0" smtClean="0"/>
              <a:t>wrażliwymi na Jego wezwania</a:t>
            </a:r>
            <a:br>
              <a:rPr lang="pl-PL" dirty="0" smtClean="0"/>
            </a:br>
            <a:r>
              <a:rPr lang="pl-PL" dirty="0" smtClean="0"/>
              <a:t>w głębi naszego sumienia</a:t>
            </a:r>
            <a:br>
              <a:rPr lang="pl-PL" dirty="0" smtClean="0"/>
            </a:br>
            <a:r>
              <a:rPr lang="pl-PL" dirty="0" smtClean="0"/>
              <a:t>i na Jego znaki w wydarzeniach historii.</a:t>
            </a:r>
            <a:br>
              <a:rPr lang="pl-PL" dirty="0" smtClean="0"/>
            </a:br>
            <a:r>
              <a:rPr lang="pl-PL" dirty="0" smtClean="0"/>
              <a:t>Bądź pozdrowiona, Maryjo, Niewiasto bolesna,</a:t>
            </a:r>
            <a:br>
              <a:rPr lang="pl-PL" dirty="0" smtClean="0"/>
            </a:br>
            <a:r>
              <a:rPr lang="pl-PL" dirty="0" smtClean="0"/>
              <a:t>Matko żyjących!</a:t>
            </a:r>
            <a:br>
              <a:rPr lang="pl-PL" dirty="0" smtClean="0"/>
            </a:br>
            <a:r>
              <a:rPr lang="pl-PL" dirty="0" smtClean="0"/>
              <a:t>dziewicza oblubienico u stóp krzyża, Nowa Ewo,</a:t>
            </a:r>
            <a:br>
              <a:rPr lang="pl-PL" dirty="0" smtClean="0"/>
            </a:br>
            <a:r>
              <a:rPr lang="pl-PL" dirty="0" smtClean="0"/>
              <a:t>bądź naszą przewodniczką na drogach świata,</a:t>
            </a:r>
            <a:br>
              <a:rPr lang="pl-PL" dirty="0" smtClean="0"/>
            </a:br>
            <a:r>
              <a:rPr lang="pl-PL" dirty="0" smtClean="0"/>
              <a:t>naucz nas żyć miłością Chrystusa i ją szerzyć,</a:t>
            </a:r>
            <a:br>
              <a:rPr lang="pl-PL" dirty="0" smtClean="0"/>
            </a:br>
            <a:r>
              <a:rPr lang="pl-PL" dirty="0" smtClean="0"/>
              <a:t>naucz nas trwać razem z Tobą</a:t>
            </a:r>
            <a:br>
              <a:rPr lang="pl-PL" dirty="0" smtClean="0"/>
            </a:br>
            <a:r>
              <a:rPr lang="pl-PL" dirty="0" smtClean="0"/>
              <a:t>przy niezliczonych krzyżach,</a:t>
            </a:r>
            <a:br>
              <a:rPr lang="pl-PL" dirty="0" smtClean="0"/>
            </a:br>
            <a:r>
              <a:rPr lang="pl-PL" dirty="0" smtClean="0"/>
              <a:t>na których Twój syn nadal jest krzyżowany.</a:t>
            </a:r>
            <a:br>
              <a:rPr lang="pl-PL" dirty="0" smtClean="0"/>
            </a:br>
            <a:r>
              <a:rPr lang="pl-PL" dirty="0" smtClean="0"/>
              <a:t>Bądź pozdrowiona, Maryjo,</a:t>
            </a:r>
            <a:br>
              <a:rPr lang="pl-PL" dirty="0" smtClean="0"/>
            </a:br>
            <a:r>
              <a:rPr lang="pl-PL" dirty="0" smtClean="0"/>
              <a:t>niewiasto wiary, pierwsza pośród uczniów!</a:t>
            </a:r>
            <a:br>
              <a:rPr lang="pl-PL" dirty="0" smtClean="0"/>
            </a:br>
            <a:r>
              <a:rPr lang="pl-PL" dirty="0" smtClean="0"/>
              <a:t>Dziewico, Matko Kościoła, pomagaj nam zawsze</a:t>
            </a:r>
            <a:br>
              <a:rPr lang="pl-PL" dirty="0" smtClean="0"/>
            </a:br>
            <a:r>
              <a:rPr lang="pl-PL" dirty="0" smtClean="0"/>
              <a:t>zdawać sprawę z nadziei, która jest w nas,</a:t>
            </a:r>
            <a:br>
              <a:rPr lang="pl-PL" dirty="0" smtClean="0"/>
            </a:br>
            <a:r>
              <a:rPr lang="pl-PL" dirty="0" smtClean="0"/>
              <a:t>ufać w dobroć człowieka</a:t>
            </a:r>
            <a:br>
              <a:rPr lang="pl-PL" dirty="0" smtClean="0"/>
            </a:br>
            <a:r>
              <a:rPr lang="pl-PL" dirty="0" smtClean="0"/>
              <a:t>i w miłość Ojca.</a:t>
            </a:r>
            <a:br>
              <a:rPr lang="pl-PL" dirty="0" smtClean="0"/>
            </a:br>
            <a:r>
              <a:rPr lang="pl-PL" dirty="0" smtClean="0"/>
              <a:t>naucz nas budować świat od wewnątrz:</a:t>
            </a:r>
            <a:br>
              <a:rPr lang="pl-PL" dirty="0" smtClean="0"/>
            </a:br>
            <a:r>
              <a:rPr lang="pl-PL" dirty="0" smtClean="0"/>
              <a:t>w głębi ciszy i modlitwy,</a:t>
            </a:r>
            <a:br>
              <a:rPr lang="pl-PL" dirty="0" smtClean="0"/>
            </a:br>
            <a:r>
              <a:rPr lang="pl-PL" dirty="0" smtClean="0"/>
              <a:t>w radości miłości braterskiej,</a:t>
            </a:r>
            <a:br>
              <a:rPr lang="pl-PL" dirty="0" smtClean="0"/>
            </a:br>
            <a:r>
              <a:rPr lang="pl-PL" dirty="0" smtClean="0"/>
              <a:t>w niezrównanej mocy krzyża.</a:t>
            </a:r>
            <a:br>
              <a:rPr lang="pl-PL" dirty="0" smtClean="0"/>
            </a:br>
            <a:r>
              <a:rPr lang="pl-PL" dirty="0" smtClean="0"/>
              <a:t>Święta Maryjo, Matko wierzących,</a:t>
            </a:r>
            <a:br>
              <a:rPr lang="pl-PL" dirty="0" smtClean="0"/>
            </a:br>
            <a:r>
              <a:rPr lang="pl-PL" dirty="0" smtClean="0"/>
              <a:t>nasza Pani z Lourdes,</a:t>
            </a:r>
            <a:br>
              <a:rPr lang="pl-PL" dirty="0" smtClean="0"/>
            </a:br>
            <a:r>
              <a:rPr lang="pl-PL" dirty="0" smtClean="0"/>
              <a:t>módl się za nami. Amen.</a:t>
            </a:r>
            <a:endParaRPr lang="pl-P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a:p>
        </p:txBody>
      </p:sp>
      <p:sp>
        <p:nvSpPr>
          <p:cNvPr id="6" name="Symbol zastępczy zawartości 5"/>
          <p:cNvSpPr>
            <a:spLocks noGrp="1"/>
          </p:cNvSpPr>
          <p:nvPr>
            <p:ph idx="1"/>
          </p:nvPr>
        </p:nvSpPr>
        <p:spPr>
          <a:xfrm>
            <a:off x="457200" y="332656"/>
            <a:ext cx="8219256" cy="5976664"/>
          </a:xfrm>
        </p:spPr>
        <p:txBody>
          <a:bodyPr>
            <a:normAutofit/>
          </a:bodyPr>
          <a:lstStyle/>
          <a:p>
            <a:pPr>
              <a:buNone/>
            </a:pPr>
            <a:r>
              <a:rPr lang="pl-PL" sz="3600" dirty="0" smtClean="0"/>
              <a:t>-Modlitwa do Matki Boskiej Częstochowskiej</a:t>
            </a:r>
          </a:p>
          <a:p>
            <a:pPr>
              <a:buNone/>
            </a:pPr>
            <a:r>
              <a:rPr lang="pl-PL" sz="3600" dirty="0" smtClean="0"/>
              <a:t>-Modlitwa do Matki Bożej Różańcowej</a:t>
            </a:r>
          </a:p>
          <a:p>
            <a:pPr>
              <a:buNone/>
            </a:pPr>
            <a:r>
              <a:rPr lang="pl-PL" sz="3600" dirty="0" smtClean="0"/>
              <a:t>-Modlitwa do Matki Bożej o wytrwanie w dobrym</a:t>
            </a:r>
          </a:p>
          <a:p>
            <a:pPr>
              <a:buNone/>
            </a:pPr>
            <a:r>
              <a:rPr lang="pl-PL" sz="3600" dirty="0" smtClean="0"/>
              <a:t>-Modlitwa do Matki Bożej o szczęśliwą śmierć</a:t>
            </a:r>
          </a:p>
          <a:p>
            <a:pPr>
              <a:buNone/>
            </a:pPr>
            <a:r>
              <a:rPr lang="pl-PL" sz="3600" dirty="0" smtClean="0"/>
              <a:t>-Akt oddania się Niepokalanemu </a:t>
            </a:r>
            <a:r>
              <a:rPr lang="pl-PL" sz="3600" dirty="0" err="1" smtClean="0"/>
              <a:t>Poczęiu</a:t>
            </a:r>
            <a:endParaRPr lang="pl-PL"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7715200" cy="1196752"/>
          </a:xfrm>
        </p:spPr>
        <p:txBody>
          <a:bodyPr/>
          <a:lstStyle/>
          <a:p>
            <a:r>
              <a:rPr lang="pl-PL" dirty="0" smtClean="0"/>
              <a:t>Nabożeństwa Maryjne </a:t>
            </a:r>
            <a:endParaRPr lang="pl-PL" dirty="0"/>
          </a:p>
        </p:txBody>
      </p:sp>
      <p:sp>
        <p:nvSpPr>
          <p:cNvPr id="3" name="Symbol zastępczy zawartości 2"/>
          <p:cNvSpPr>
            <a:spLocks noGrp="1"/>
          </p:cNvSpPr>
          <p:nvPr>
            <p:ph sz="half" idx="1"/>
          </p:nvPr>
        </p:nvSpPr>
        <p:spPr>
          <a:xfrm>
            <a:off x="179512" y="1052736"/>
            <a:ext cx="4320480" cy="5616624"/>
          </a:xfrm>
        </p:spPr>
        <p:txBody>
          <a:bodyPr>
            <a:normAutofit lnSpcReduction="10000"/>
          </a:bodyPr>
          <a:lstStyle/>
          <a:p>
            <a:pPr>
              <a:buNone/>
            </a:pPr>
            <a:r>
              <a:rPr lang="pl-PL" sz="2000" dirty="0" smtClean="0">
                <a:solidFill>
                  <a:srgbClr val="00B0F0"/>
                </a:solidFill>
              </a:rPr>
              <a:t> Nabożeństwa majowe (majówki)</a:t>
            </a:r>
            <a:r>
              <a:rPr lang="pl-PL" sz="2000" dirty="0" smtClean="0"/>
              <a:t>- odprawiane przez cały maj w Kościele Katolickim ku czci Matki Bożej. Tradycyjnie majówki są też śpiewane w kapliczkach i przy figurach MB. Podczas majówki odmawia się lub odśpiewuje Litanię Loretańską i modlitwę Pod Twoją Obronę, a następnie śpiewa pieśni.</a:t>
            </a:r>
            <a:endParaRPr lang="pl-PL" sz="2000" dirty="0" smtClean="0">
              <a:solidFill>
                <a:schemeClr val="bg1"/>
              </a:solidFill>
            </a:endParaRPr>
          </a:p>
          <a:p>
            <a:pPr>
              <a:buNone/>
            </a:pPr>
            <a:r>
              <a:rPr lang="pl-PL" sz="2000" dirty="0" smtClean="0"/>
              <a:t>      W niektórych regionach Polski (Dolny Śląsk, wschód Polski) nabożeństwa te odbywają się również w czerwcu (do trzeciej niedzieli czerwca) oraz we wrześniu (pierwszy tydzień września – ma to związek z nowiem Księżyca).</a:t>
            </a:r>
          </a:p>
        </p:txBody>
      </p:sp>
      <p:pic>
        <p:nvPicPr>
          <p:cNvPr id="7" name="Symbol zastępczy zawartości 6" descr="513527_IMG_7842_34[1].jpg"/>
          <p:cNvPicPr>
            <a:picLocks noGrp="1" noChangeAspect="1"/>
          </p:cNvPicPr>
          <p:nvPr>
            <p:ph sz="half" idx="2"/>
          </p:nvPr>
        </p:nvPicPr>
        <p:blipFill>
          <a:blip r:embed="rId2" cstate="print"/>
          <a:stretch>
            <a:fillRect/>
          </a:stretch>
        </p:blipFill>
        <p:spPr>
          <a:xfrm>
            <a:off x="4267200" y="1196752"/>
            <a:ext cx="4773923" cy="374441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Historia majówek</a:t>
            </a:r>
            <a:endParaRPr lang="pl-PL" dirty="0"/>
          </a:p>
        </p:txBody>
      </p:sp>
      <p:sp>
        <p:nvSpPr>
          <p:cNvPr id="3" name="Symbol zastępczy zawartości 2"/>
          <p:cNvSpPr>
            <a:spLocks noGrp="1"/>
          </p:cNvSpPr>
          <p:nvPr>
            <p:ph idx="1"/>
          </p:nvPr>
        </p:nvSpPr>
        <p:spPr>
          <a:xfrm>
            <a:off x="0" y="1196752"/>
            <a:ext cx="9144000" cy="5661248"/>
          </a:xfrm>
        </p:spPr>
        <p:txBody>
          <a:bodyPr>
            <a:noAutofit/>
          </a:bodyPr>
          <a:lstStyle/>
          <a:p>
            <a:pPr>
              <a:buNone/>
            </a:pPr>
            <a:r>
              <a:rPr lang="pl-PL" sz="2000" dirty="0" smtClean="0"/>
              <a:t>     Gromadzenie się i śpiewanie pieśni na cześć Matki Bożej było znane już na Wschodzie w V wieku. W Kościele zachodnim w I tysiącleciu maj jako miesiąc Maryi święcono raczej sporadycznie. Dopiero na przełomie XIII i XIV w. powstał pomysł, aby miesiąc ten poświęcić Maryi. Pierwszym, który rzucił taką myśl, był król hiszpański Alfons X. </a:t>
            </a:r>
          </a:p>
          <a:p>
            <a:pPr>
              <a:buNone/>
            </a:pPr>
            <a:r>
              <a:rPr lang="pl-PL" sz="2000" dirty="0" smtClean="0"/>
              <a:t>       Dominikanin bł. Heinrich </a:t>
            </a:r>
            <a:r>
              <a:rPr lang="pl-PL" sz="2000" dirty="0" err="1" smtClean="0"/>
              <a:t>Seuse</a:t>
            </a:r>
            <a:r>
              <a:rPr lang="pl-PL" sz="2000" dirty="0" smtClean="0"/>
              <a:t> wyznał, że jako chłopiec zbierał w maju kwiaty i niósł je do stóp Matki Bożej. Lubił pleść z kwiatów wieńce i kłaść je na głowę figur Bożej Rodzicielki. Matka Boża nagrodziła go za to wizją chwały, jaką odbiera od Aniołów.</a:t>
            </a:r>
          </a:p>
          <a:p>
            <a:pPr>
              <a:buNone/>
            </a:pPr>
            <a:r>
              <a:rPr lang="pl-PL" sz="2000" dirty="0" smtClean="0"/>
              <a:t>       W roku 1549 ukazała się w Niemczech książeczka pod tytułem </a:t>
            </a:r>
            <a:r>
              <a:rPr lang="pl-PL" sz="2000" i="1" dirty="0" smtClean="0"/>
              <a:t>Maj duchowy</a:t>
            </a:r>
            <a:r>
              <a:rPr lang="pl-PL" sz="2000" dirty="0" smtClean="0"/>
              <a:t>, gdzie po raz pierwszy maj został nazwany miesiącem Maryi.</a:t>
            </a:r>
          </a:p>
          <a:p>
            <a:pPr>
              <a:buNone/>
            </a:pPr>
            <a:r>
              <a:rPr lang="pl-PL" sz="2000" dirty="0" smtClean="0"/>
              <a:t>       Za autora właściwych nabożeństw majowych uważa się jezuitę, o. </a:t>
            </a:r>
            <a:r>
              <a:rPr lang="pl-PL" sz="2000" dirty="0" err="1" smtClean="0"/>
              <a:t>Ansolani</a:t>
            </a:r>
            <a:r>
              <a:rPr lang="pl-PL" sz="2000" dirty="0" smtClean="0"/>
              <a:t> (1713). On to w kaplicy królewskiej w Neapolu codziennie w maju urządzał koncert pieśni ku czci Bożej Matki, który kończył się błogosławieństwem Najświętszym Sakramentem.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MARIA  Z  NAZARETU</a:t>
            </a:r>
            <a:endParaRPr lang="pl-PL" dirty="0"/>
          </a:p>
        </p:txBody>
      </p:sp>
      <p:sp>
        <p:nvSpPr>
          <p:cNvPr id="4" name="Symbol zastępczy zawartości 3"/>
          <p:cNvSpPr>
            <a:spLocks noGrp="1"/>
          </p:cNvSpPr>
          <p:nvPr>
            <p:ph sz="half" idx="1"/>
          </p:nvPr>
        </p:nvSpPr>
        <p:spPr>
          <a:xfrm>
            <a:off x="0" y="1196752"/>
            <a:ext cx="4427984" cy="5400600"/>
          </a:xfrm>
          <a:noFill/>
          <a:ln>
            <a:solidFill>
              <a:schemeClr val="accent1"/>
            </a:solidFill>
          </a:ln>
        </p:spPr>
        <p:txBody>
          <a:bodyPr>
            <a:normAutofit fontScale="92500"/>
          </a:bodyPr>
          <a:lstStyle/>
          <a:p>
            <a:pPr>
              <a:buNone/>
            </a:pPr>
            <a:r>
              <a:rPr lang="pl-PL" dirty="0" smtClean="0"/>
              <a:t>     Ur. Przed 20r. p.n.e. w Jerozolimie lub </a:t>
            </a:r>
            <a:r>
              <a:rPr lang="pl-PL" dirty="0" err="1" smtClean="0"/>
              <a:t>Seforis</a:t>
            </a:r>
            <a:r>
              <a:rPr lang="pl-PL" dirty="0" smtClean="0"/>
              <a:t>. Zm. ok. 30r.n.e. Matka Jezusa Chrystusa, żona Józefa  z Nazaretu, krewna Elżbiety,  jedna z głównych osób w wierze wielu wyznań chrześcijańskich. Maryja wymieniana jest w Modlitwie Eucharystycznej (</a:t>
            </a:r>
            <a:r>
              <a:rPr lang="pl-PL" dirty="0" err="1" smtClean="0"/>
              <a:t>Communicantes</a:t>
            </a:r>
            <a:r>
              <a:rPr lang="pl-PL" dirty="0" smtClean="0"/>
              <a:t>) Kanonu rzymskiego, a także w każdej pozostałej Modlitwie eucharystycznej.</a:t>
            </a:r>
            <a:endParaRPr lang="pl-PL" dirty="0"/>
          </a:p>
        </p:txBody>
      </p:sp>
      <p:pic>
        <p:nvPicPr>
          <p:cNvPr id="6" name="Symbol zastępczy zawartości 5" descr="th[8].jpg"/>
          <p:cNvPicPr>
            <a:picLocks noGrp="1" noChangeAspect="1"/>
          </p:cNvPicPr>
          <p:nvPr>
            <p:ph sz="half" idx="2"/>
          </p:nvPr>
        </p:nvPicPr>
        <p:blipFill>
          <a:blip r:embed="rId2" cstate="print"/>
          <a:stretch>
            <a:fillRect/>
          </a:stretch>
        </p:blipFill>
        <p:spPr>
          <a:xfrm>
            <a:off x="4860032" y="1196752"/>
            <a:ext cx="4058987" cy="5420546"/>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a:p>
        </p:txBody>
      </p:sp>
      <p:sp>
        <p:nvSpPr>
          <p:cNvPr id="6" name="Symbol zastępczy zawartości 5"/>
          <p:cNvSpPr>
            <a:spLocks noGrp="1"/>
          </p:cNvSpPr>
          <p:nvPr>
            <p:ph idx="1"/>
          </p:nvPr>
        </p:nvSpPr>
        <p:spPr>
          <a:xfrm>
            <a:off x="0" y="620688"/>
            <a:ext cx="9144000" cy="5505475"/>
          </a:xfrm>
        </p:spPr>
        <p:txBody>
          <a:bodyPr>
            <a:noAutofit/>
          </a:bodyPr>
          <a:lstStyle/>
          <a:p>
            <a:pPr>
              <a:buNone/>
            </a:pPr>
            <a:r>
              <a:rPr lang="pl-PL" sz="2000" dirty="0" smtClean="0"/>
              <a:t>      Za największego apostoła nabożeństw majowych uważa się jezuitę, o. </a:t>
            </a:r>
            <a:r>
              <a:rPr lang="pl-PL" sz="2000" dirty="0" err="1" smtClean="0"/>
              <a:t>Muzzarelli</a:t>
            </a:r>
            <a:r>
              <a:rPr lang="pl-PL" sz="2000" dirty="0" smtClean="0"/>
              <a:t>. W roku 1787 wydał on broszurkę, w której propagował nabożeństwo majowe. Co więcej rozesłał ją do wszystkich biskupów Italii. Sam w Rzymie poprowadził to nabożeństwo w słynnym kościele zakonu </a:t>
            </a:r>
            <a:r>
              <a:rPr lang="pl-PL" sz="2000" dirty="0" err="1" smtClean="0"/>
              <a:t>Il</a:t>
            </a:r>
            <a:r>
              <a:rPr lang="pl-PL" sz="2000" dirty="0" smtClean="0"/>
              <a:t> </a:t>
            </a:r>
            <a:r>
              <a:rPr lang="pl-PL" sz="2000" dirty="0" err="1" smtClean="0"/>
              <a:t>Gesù</a:t>
            </a:r>
            <a:r>
              <a:rPr lang="pl-PL" sz="2000" dirty="0" smtClean="0"/>
              <a:t> mimo że zakon wtedy formalnie już nie istniał. Odprawiał on również nabożeństwo majowe w Paryżu, gdzie towarzyszył papieżowi Piusowi VII w podróży. Pius VII nabożeństwo majowe obdarzył odpustami. Dalsze odpusty do nabożeństwa majowego – na które składa się Litania Loretańska do Najświętszej Maryi Panny, nauka kapłana oraz błogosławieństwo Najświętszym Sakramentem– przypisał w 1859 roku papież bł. Pius IX. W połowie XIX wieku nabożeństwo majowe przyjęło się w prawie wszystkich krajach.</a:t>
            </a:r>
          </a:p>
          <a:p>
            <a:pPr>
              <a:buNone/>
            </a:pPr>
            <a:r>
              <a:rPr lang="pl-PL" sz="2000" dirty="0" smtClean="0"/>
              <a:t>      </a:t>
            </a:r>
          </a:p>
          <a:p>
            <a:pPr>
              <a:buNone/>
            </a:pPr>
            <a:r>
              <a:rPr lang="pl-PL" sz="2000" dirty="0" smtClean="0"/>
              <a:t>       W Polsce pierwsze nabożeństwo majowe wprowadzili jezuici w Tarnopolu (1838), misjonarze w Warszawie w kościele Św. Krzyża w roku (1852), ksiądz </a:t>
            </a:r>
            <a:r>
              <a:rPr lang="pl-PL" sz="2000" dirty="0" err="1" smtClean="0"/>
              <a:t>Golian</a:t>
            </a:r>
            <a:r>
              <a:rPr lang="pl-PL" sz="2000" dirty="0" smtClean="0"/>
              <a:t> w Krakowie (w 1856) i we Włocławku biskup Marszewski (1859).</a:t>
            </a:r>
            <a:endParaRPr lang="pl-PL"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274638"/>
            <a:ext cx="8784976" cy="490066"/>
          </a:xfrm>
        </p:spPr>
        <p:txBody>
          <a:bodyPr>
            <a:normAutofit fontScale="90000"/>
          </a:bodyPr>
          <a:lstStyle/>
          <a:p>
            <a:r>
              <a:rPr lang="pl-PL" sz="3600" dirty="0" smtClean="0">
                <a:solidFill>
                  <a:srgbClr val="00B0F0"/>
                </a:solidFill>
              </a:rPr>
              <a:t>Nabożeństwo różańcowe (różaniec)</a:t>
            </a:r>
            <a:endParaRPr lang="pl-PL" sz="3600" dirty="0">
              <a:solidFill>
                <a:srgbClr val="00B0F0"/>
              </a:solidFill>
            </a:endParaRPr>
          </a:p>
        </p:txBody>
      </p:sp>
      <p:sp>
        <p:nvSpPr>
          <p:cNvPr id="3" name="Symbol zastępczy zawartości 2"/>
          <p:cNvSpPr>
            <a:spLocks noGrp="1"/>
          </p:cNvSpPr>
          <p:nvPr>
            <p:ph sz="half" idx="1"/>
          </p:nvPr>
        </p:nvSpPr>
        <p:spPr>
          <a:xfrm>
            <a:off x="251520" y="836712"/>
            <a:ext cx="3863280" cy="5289451"/>
          </a:xfrm>
        </p:spPr>
        <p:txBody>
          <a:bodyPr>
            <a:normAutofit fontScale="92500"/>
          </a:bodyPr>
          <a:lstStyle/>
          <a:p>
            <a:pPr>
              <a:buNone/>
            </a:pPr>
            <a:r>
              <a:rPr lang="pl-PL" dirty="0" smtClean="0"/>
              <a:t>    Katolicka modlitwa poświęcona Maryi. Modlitwa odmawiana jest w zwykle w październiku. Nabożeństwo różańcowe składa się z adoracji Najświętszego Sakramentu oraz odmawiania jednej z części różańca. Można odmawiać jedną dziesiątkę lub cały różaniec.</a:t>
            </a:r>
            <a:endParaRPr lang="pl-PL" dirty="0"/>
          </a:p>
        </p:txBody>
      </p:sp>
      <p:pic>
        <p:nvPicPr>
          <p:cNvPr id="5" name="Symbol zastępczy zawartości 4" descr="rozaniec[1].jpg"/>
          <p:cNvPicPr>
            <a:picLocks noGrp="1" noChangeAspect="1"/>
          </p:cNvPicPr>
          <p:nvPr>
            <p:ph sz="half" idx="2"/>
          </p:nvPr>
        </p:nvPicPr>
        <p:blipFill>
          <a:blip r:embed="rId2" cstate="print"/>
          <a:stretch>
            <a:fillRect/>
          </a:stretch>
        </p:blipFill>
        <p:spPr>
          <a:xfrm>
            <a:off x="4751512" y="864209"/>
            <a:ext cx="4212976" cy="58328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251520" y="1556792"/>
            <a:ext cx="8712968" cy="5301208"/>
          </a:xfrm>
        </p:spPr>
        <p:txBody>
          <a:bodyPr/>
          <a:lstStyle/>
          <a:p>
            <a:pPr>
              <a:buNone/>
            </a:pPr>
            <a:r>
              <a:rPr lang="pl-PL" dirty="0" smtClean="0"/>
              <a:t> </a:t>
            </a:r>
            <a:r>
              <a:rPr lang="pl-PL" sz="2000" dirty="0" smtClean="0"/>
              <a:t>Różaniec był pierwotnie zwany </a:t>
            </a:r>
            <a:r>
              <a:rPr lang="pl-PL" sz="2000" b="1" dirty="0" smtClean="0"/>
              <a:t>Psałterzem Najświętszej Maryi Panny . </a:t>
            </a:r>
            <a:r>
              <a:rPr lang="pl-PL" sz="2000" dirty="0" smtClean="0"/>
              <a:t>O tej modlitwie nie ma wzmianki w Piśmie Św., choć znaczna jej część jest oparta na Ewangelii . Symbolika różańca oparta jest na objawieniach maryjnych potwierdzonych przez Kościół katolicki.</a:t>
            </a:r>
          </a:p>
          <a:p>
            <a:pPr>
              <a:buNone/>
            </a:pPr>
            <a:r>
              <a:rPr lang="pl-PL" sz="2000" dirty="0" smtClean="0"/>
              <a:t> Termin </a:t>
            </a:r>
            <a:r>
              <a:rPr lang="pl-PL" sz="2000" i="1" dirty="0" smtClean="0"/>
              <a:t>różaniec</a:t>
            </a:r>
            <a:r>
              <a:rPr lang="pl-PL" sz="2000" dirty="0" smtClean="0"/>
              <a:t>, czyli </a:t>
            </a:r>
            <a:r>
              <a:rPr lang="pl-PL" sz="2000" i="1" dirty="0" smtClean="0"/>
              <a:t>różany wieniec</a:t>
            </a:r>
            <a:r>
              <a:rPr lang="pl-PL" sz="2000" dirty="0" smtClean="0"/>
              <a:t>, </a:t>
            </a:r>
            <a:r>
              <a:rPr lang="pl-PL" sz="2000" i="1" dirty="0" err="1" smtClean="0"/>
              <a:t>wieniec</a:t>
            </a:r>
            <a:r>
              <a:rPr lang="pl-PL" sz="2000" i="1" dirty="0" smtClean="0"/>
              <a:t> z róż</a:t>
            </a:r>
            <a:r>
              <a:rPr lang="pl-PL" sz="2000" dirty="0" smtClean="0"/>
              <a:t>, pochodzi ze średniowiecza, a jego odmawianie porównywano z ofiarowaniem Matce Bożej wieńców z róż symbolizujących </a:t>
            </a:r>
            <a:r>
              <a:rPr lang="pl-PL" sz="2000" i="1" dirty="0" smtClean="0"/>
              <a:t>Zdrowaś</a:t>
            </a:r>
            <a:r>
              <a:rPr lang="pl-PL" sz="2000" dirty="0" smtClean="0"/>
              <a:t>, przeplatanych białymi </a:t>
            </a:r>
            <a:r>
              <a:rPr lang="pl-PL" sz="2000" dirty="0" err="1" smtClean="0"/>
              <a:t>liliam</a:t>
            </a:r>
            <a:r>
              <a:rPr lang="pl-PL" sz="2000" dirty="0" smtClean="0"/>
              <a:t> symbolizującymi </a:t>
            </a:r>
            <a:r>
              <a:rPr lang="pl-PL" sz="2000" i="1" dirty="0" smtClean="0"/>
              <a:t>Ojcze nasz</a:t>
            </a:r>
            <a:r>
              <a:rPr lang="pl-PL" sz="2000" dirty="0" smtClean="0"/>
              <a:t>. </a:t>
            </a:r>
            <a:r>
              <a:rPr lang="pl-PL" sz="2000" i="1" dirty="0" smtClean="0"/>
              <a:t>Białe róże</a:t>
            </a:r>
            <a:r>
              <a:rPr lang="pl-PL" sz="2000" dirty="0" smtClean="0"/>
              <a:t> to </a:t>
            </a:r>
            <a:r>
              <a:rPr lang="pl-PL" sz="2000" i="1" dirty="0" smtClean="0"/>
              <a:t>Zdrowaś</a:t>
            </a:r>
            <a:r>
              <a:rPr lang="pl-PL" sz="2000" dirty="0" smtClean="0"/>
              <a:t> odmawiane w </a:t>
            </a:r>
            <a:r>
              <a:rPr lang="pl-PL" sz="2000" i="1" dirty="0" smtClean="0"/>
              <a:t>tajemnicach radosnych</a:t>
            </a:r>
            <a:r>
              <a:rPr lang="pl-PL" sz="2000" dirty="0" smtClean="0"/>
              <a:t>, </a:t>
            </a:r>
            <a:r>
              <a:rPr lang="pl-PL" sz="2000" i="1" dirty="0" smtClean="0"/>
              <a:t>czerwone róże</a:t>
            </a:r>
            <a:r>
              <a:rPr lang="pl-PL" sz="2000" dirty="0" smtClean="0"/>
              <a:t> w </a:t>
            </a:r>
            <a:r>
              <a:rPr lang="pl-PL" sz="2000" i="1" dirty="0" smtClean="0"/>
              <a:t>tajemnicach bolesnych</a:t>
            </a:r>
            <a:r>
              <a:rPr lang="pl-PL" sz="2000" dirty="0" smtClean="0"/>
              <a:t> i </a:t>
            </a:r>
            <a:r>
              <a:rPr lang="pl-PL" sz="2000" i="1" dirty="0" smtClean="0"/>
              <a:t>żółte róże</a:t>
            </a:r>
            <a:r>
              <a:rPr lang="pl-PL" sz="2000" dirty="0" smtClean="0"/>
              <a:t> w </a:t>
            </a:r>
            <a:r>
              <a:rPr lang="pl-PL" sz="2000" i="1" dirty="0" smtClean="0"/>
              <a:t>tajemnicach chwalebnych.</a:t>
            </a:r>
            <a:r>
              <a:rPr lang="pl-PL" sz="2000" dirty="0" smtClean="0"/>
              <a:t> Maryja w </a:t>
            </a:r>
            <a:r>
              <a:rPr lang="pl-PL" sz="2000" i="1" dirty="0" smtClean="0"/>
              <a:t>Różańcu</a:t>
            </a:r>
            <a:r>
              <a:rPr lang="pl-PL" sz="2000" dirty="0" smtClean="0"/>
              <a:t> określana jest symbolicznie jako </a:t>
            </a:r>
            <a:r>
              <a:rPr lang="pl-PL" sz="2000" i="1" dirty="0" smtClean="0"/>
              <a:t>Rosa </a:t>
            </a:r>
            <a:r>
              <a:rPr lang="pl-PL" sz="2000" i="1" dirty="0" err="1" smtClean="0"/>
              <a:t>mistica</a:t>
            </a:r>
            <a:r>
              <a:rPr lang="pl-PL" sz="2000" dirty="0" smtClean="0"/>
              <a:t>, </a:t>
            </a:r>
            <a:r>
              <a:rPr lang="pl-PL" sz="2000" i="1" dirty="0" smtClean="0"/>
              <a:t>Róża mistyczna</a:t>
            </a:r>
            <a:r>
              <a:rPr lang="pl-PL" sz="2000" dirty="0" smtClean="0"/>
              <a:t>, </a:t>
            </a:r>
            <a:r>
              <a:rPr lang="pl-PL" sz="2000" i="1" dirty="0" smtClean="0"/>
              <a:t>Róża duchowna</a:t>
            </a:r>
            <a:r>
              <a:rPr lang="pl-PL" sz="2000" dirty="0" smtClean="0"/>
              <a:t>. </a:t>
            </a:r>
          </a:p>
          <a:p>
            <a:pPr>
              <a:buNone/>
            </a:pPr>
            <a:endParaRPr lang="pl-PL" sz="2000" dirty="0" smtClean="0"/>
          </a:p>
          <a:p>
            <a:pPr>
              <a:buNone/>
            </a:pPr>
            <a:endParaRPr lang="pl-PL"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Nabożeństwami maryjnymi są też:</a:t>
            </a:r>
            <a:endParaRPr lang="pl-PL" dirty="0"/>
          </a:p>
        </p:txBody>
      </p:sp>
      <p:sp>
        <p:nvSpPr>
          <p:cNvPr id="3" name="Symbol zastępczy zawartości 2"/>
          <p:cNvSpPr>
            <a:spLocks noGrp="1"/>
          </p:cNvSpPr>
          <p:nvPr>
            <p:ph sz="half" idx="1"/>
          </p:nvPr>
        </p:nvSpPr>
        <p:spPr>
          <a:xfrm>
            <a:off x="179512" y="1600200"/>
            <a:ext cx="3935288" cy="4997152"/>
          </a:xfrm>
        </p:spPr>
        <p:txBody>
          <a:bodyPr/>
          <a:lstStyle/>
          <a:p>
            <a:r>
              <a:rPr lang="pl-PL" dirty="0" smtClean="0"/>
              <a:t>Nabożeństwo fatimskie </a:t>
            </a:r>
          </a:p>
          <a:p>
            <a:r>
              <a:rPr lang="pl-PL" dirty="0" smtClean="0"/>
              <a:t>Nabożeństwo pierwszych sobót</a:t>
            </a:r>
            <a:endParaRPr lang="pl-PL" dirty="0"/>
          </a:p>
        </p:txBody>
      </p:sp>
      <p:sp>
        <p:nvSpPr>
          <p:cNvPr id="4" name="Symbol zastępczy zawartości 3"/>
          <p:cNvSpPr>
            <a:spLocks noGrp="1"/>
          </p:cNvSpPr>
          <p:nvPr>
            <p:ph sz="half" idx="2"/>
          </p:nvPr>
        </p:nvSpPr>
        <p:spPr/>
        <p:txBody>
          <a:bodyPr/>
          <a:lstStyle/>
          <a:p>
            <a:endParaRPr lang="pl-PL" dirty="0"/>
          </a:p>
        </p:txBody>
      </p:sp>
      <p:pic>
        <p:nvPicPr>
          <p:cNvPr id="19458" name="Picture 2" descr="http://www.drogowskazydonieba.com/media/GFX/Maryja-z-Fatimy.jpg"/>
          <p:cNvPicPr>
            <a:picLocks noChangeAspect="1" noChangeArrowheads="1"/>
          </p:cNvPicPr>
          <p:nvPr/>
        </p:nvPicPr>
        <p:blipFill>
          <a:blip r:embed="rId2" cstate="print"/>
          <a:srcRect/>
          <a:stretch>
            <a:fillRect/>
          </a:stretch>
        </p:blipFill>
        <p:spPr bwMode="auto">
          <a:xfrm>
            <a:off x="4355976" y="1028700"/>
            <a:ext cx="3895725" cy="58293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Święta Maryjne</a:t>
            </a:r>
            <a:endParaRPr lang="pl-PL" dirty="0"/>
          </a:p>
        </p:txBody>
      </p:sp>
      <p:sp>
        <p:nvSpPr>
          <p:cNvPr id="3" name="Symbol zastępczy zawartości 2"/>
          <p:cNvSpPr>
            <a:spLocks noGrp="1"/>
          </p:cNvSpPr>
          <p:nvPr>
            <p:ph sz="half" idx="1"/>
          </p:nvPr>
        </p:nvSpPr>
        <p:spPr>
          <a:xfrm>
            <a:off x="0" y="1124744"/>
            <a:ext cx="8892480" cy="5733256"/>
          </a:xfrm>
        </p:spPr>
        <p:txBody>
          <a:bodyPr>
            <a:normAutofit fontScale="92500" lnSpcReduction="10000"/>
          </a:bodyPr>
          <a:lstStyle/>
          <a:p>
            <a:pPr>
              <a:buNone/>
            </a:pPr>
            <a:r>
              <a:rPr lang="pl-PL" sz="2000" b="1" dirty="0" smtClean="0"/>
              <a:t>Styczeń:</a:t>
            </a:r>
          </a:p>
          <a:p>
            <a:r>
              <a:rPr lang="pl-PL" sz="2000" dirty="0" smtClean="0"/>
              <a:t>1 stycznia – </a:t>
            </a:r>
            <a:r>
              <a:rPr lang="pl-PL" sz="2000" b="1" dirty="0" smtClean="0"/>
              <a:t>Uroczystość</a:t>
            </a:r>
            <a:r>
              <a:rPr lang="pl-PL" sz="2000" dirty="0" smtClean="0"/>
              <a:t> Bożej Rodzicielki Maryi</a:t>
            </a:r>
          </a:p>
          <a:p>
            <a:pPr>
              <a:buFont typeface="Courier New" pitchFamily="49" charset="0"/>
              <a:buChar char="o"/>
            </a:pPr>
            <a:r>
              <a:rPr lang="pl-PL" sz="2000" dirty="0" smtClean="0"/>
              <a:t> 16 stycznia - </a:t>
            </a:r>
            <a:r>
              <a:rPr lang="pl-PL" sz="2000" b="1" dirty="0" smtClean="0"/>
              <a:t>Święto</a:t>
            </a:r>
            <a:r>
              <a:rPr lang="pl-PL" sz="2000" dirty="0" smtClean="0"/>
              <a:t> Najświętszej Maryi Panny, Królowej Pustelników i Matki Zakonu </a:t>
            </a:r>
            <a:r>
              <a:rPr lang="pl-PL" sz="2000" i="1" dirty="0" smtClean="0"/>
              <a:t>(Zakon Św. Pawła I Pustelnika)</a:t>
            </a:r>
            <a:r>
              <a:rPr lang="pl-PL" sz="2000" b="1" dirty="0" smtClean="0"/>
              <a:t> </a:t>
            </a:r>
          </a:p>
          <a:p>
            <a:pPr>
              <a:buNone/>
            </a:pPr>
            <a:r>
              <a:rPr lang="pl-PL" sz="2000" b="1" dirty="0" smtClean="0"/>
              <a:t>Luty:</a:t>
            </a:r>
          </a:p>
          <a:p>
            <a:r>
              <a:rPr lang="pl-PL" sz="2000" dirty="0" smtClean="0"/>
              <a:t>2 lutego - Święto Matki Boskiej Gromnicznej</a:t>
            </a:r>
          </a:p>
          <a:p>
            <a:r>
              <a:rPr lang="pl-PL" sz="2000" dirty="0" smtClean="0"/>
              <a:t>11 lutego – Wspomnienie Najświętszej Maryi Panny z Lourdes</a:t>
            </a:r>
          </a:p>
          <a:p>
            <a:pPr>
              <a:buNone/>
            </a:pPr>
            <a:r>
              <a:rPr lang="pl-PL" sz="2000" b="1" dirty="0" smtClean="0"/>
              <a:t>Marzec:</a:t>
            </a:r>
          </a:p>
          <a:p>
            <a:r>
              <a:rPr lang="pl-PL" sz="2000" dirty="0" smtClean="0"/>
              <a:t>25 marca - </a:t>
            </a:r>
            <a:r>
              <a:rPr lang="pl-PL" sz="2000" b="1" dirty="0" smtClean="0"/>
              <a:t>Uroczystość</a:t>
            </a:r>
            <a:r>
              <a:rPr lang="pl-PL" sz="2000" dirty="0" smtClean="0"/>
              <a:t> Zwiastowania Pańskiego</a:t>
            </a:r>
          </a:p>
          <a:p>
            <a:pPr>
              <a:buNone/>
            </a:pPr>
            <a:r>
              <a:rPr lang="pl-PL" sz="2000" dirty="0" smtClean="0"/>
              <a:t>Kwiecień:</a:t>
            </a:r>
          </a:p>
          <a:p>
            <a:pPr>
              <a:buFont typeface="Georgia" pitchFamily="18" charset="0"/>
              <a:buChar char="°"/>
            </a:pPr>
            <a:r>
              <a:rPr lang="pl-PL" sz="2000" dirty="0" smtClean="0"/>
              <a:t> 26 kwietnia – Wspomnienie Najświętszej Maryi Panny, Matki Dobrej Rady</a:t>
            </a:r>
          </a:p>
          <a:p>
            <a:pPr>
              <a:buNone/>
            </a:pPr>
            <a:r>
              <a:rPr lang="pl-PL" sz="2000" b="1" dirty="0" smtClean="0"/>
              <a:t>Maj:</a:t>
            </a:r>
          </a:p>
          <a:p>
            <a:r>
              <a:rPr lang="pl-PL" sz="2000" dirty="0" smtClean="0"/>
              <a:t>3 maja – </a:t>
            </a:r>
            <a:r>
              <a:rPr lang="pl-PL" sz="2000" b="1" dirty="0" smtClean="0"/>
              <a:t>Uroczystość</a:t>
            </a:r>
            <a:r>
              <a:rPr lang="pl-PL" sz="2000" dirty="0" smtClean="0"/>
              <a:t> Najświętszej Maryi Panny Królowej Polski</a:t>
            </a:r>
          </a:p>
          <a:p>
            <a:r>
              <a:rPr lang="pl-PL" sz="2000" dirty="0" smtClean="0"/>
              <a:t>13 maja – Wspomnienie Najświętszej Maryi Panny Fatimskiej</a:t>
            </a:r>
          </a:p>
          <a:p>
            <a:r>
              <a:rPr lang="pl-PL" sz="2000" dirty="0" smtClean="0"/>
              <a:t>24 maja – </a:t>
            </a:r>
            <a:r>
              <a:rPr lang="pl-PL" sz="2000" b="1" dirty="0" smtClean="0"/>
              <a:t>Wspomnienie</a:t>
            </a:r>
            <a:r>
              <a:rPr lang="pl-PL" sz="2000" dirty="0" smtClean="0"/>
              <a:t> Najświętszej Maryi Panny, </a:t>
            </a:r>
            <a:r>
              <a:rPr lang="pl-PL" sz="2000" dirty="0" err="1" smtClean="0"/>
              <a:t>Wspomożycielki</a:t>
            </a:r>
            <a:r>
              <a:rPr lang="pl-PL" sz="2000" dirty="0" smtClean="0"/>
              <a:t> Wiernych</a:t>
            </a:r>
          </a:p>
          <a:p>
            <a:r>
              <a:rPr lang="pl-PL" sz="2000" dirty="0" smtClean="0"/>
              <a:t>31 maja – </a:t>
            </a:r>
            <a:r>
              <a:rPr lang="pl-PL" sz="2000" b="1" dirty="0" smtClean="0"/>
              <a:t>Święto</a:t>
            </a:r>
            <a:r>
              <a:rPr lang="pl-PL" sz="2000" dirty="0" smtClean="0"/>
              <a:t> Nawiedzenia Najświętszej Maryi Panny</a:t>
            </a:r>
          </a:p>
          <a:p>
            <a:pPr>
              <a:buNone/>
            </a:pPr>
            <a:endParaRPr lang="pl-PL" sz="2000" i="1" dirty="0" smtClean="0"/>
          </a:p>
          <a:p>
            <a:endParaRPr lang="pl-PL" sz="2000" dirty="0" smtClean="0"/>
          </a:p>
          <a:p>
            <a:pPr>
              <a:buNone/>
            </a:pPr>
            <a:endParaRPr lang="pl-PL" sz="6200" dirty="0"/>
          </a:p>
        </p:txBody>
      </p:sp>
      <p:sp>
        <p:nvSpPr>
          <p:cNvPr id="4" name="Symbol zastępczy zawartości 3"/>
          <p:cNvSpPr>
            <a:spLocks noGrp="1"/>
          </p:cNvSpPr>
          <p:nvPr>
            <p:ph sz="half" idx="2"/>
          </p:nvPr>
        </p:nvSpPr>
        <p:spPr>
          <a:xfrm>
            <a:off x="9396536" y="548680"/>
            <a:ext cx="2520280" cy="5577483"/>
          </a:xfrm>
        </p:spPr>
        <p:txBody>
          <a:bodyPr>
            <a:normAutofit fontScale="92500" lnSpcReduction="10000"/>
          </a:bodyPr>
          <a:lstStyle/>
          <a:p>
            <a:pPr>
              <a:buNone/>
            </a:pPr>
            <a:endParaRPr lang="pl-P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H="1">
            <a:off x="7924800" y="274638"/>
            <a:ext cx="3055912" cy="1143000"/>
          </a:xfrm>
        </p:spPr>
        <p:txBody>
          <a:bodyPr/>
          <a:lstStyle/>
          <a:p>
            <a:endParaRPr lang="pl-PL"/>
          </a:p>
        </p:txBody>
      </p:sp>
      <p:sp>
        <p:nvSpPr>
          <p:cNvPr id="3" name="Symbol zastępczy zawartości 2"/>
          <p:cNvSpPr>
            <a:spLocks noGrp="1"/>
          </p:cNvSpPr>
          <p:nvPr>
            <p:ph sz="half" idx="1"/>
          </p:nvPr>
        </p:nvSpPr>
        <p:spPr>
          <a:xfrm>
            <a:off x="0" y="332656"/>
            <a:ext cx="9144000" cy="6264696"/>
          </a:xfrm>
        </p:spPr>
        <p:txBody>
          <a:bodyPr>
            <a:normAutofit fontScale="92500" lnSpcReduction="10000"/>
          </a:bodyPr>
          <a:lstStyle/>
          <a:p>
            <a:pPr>
              <a:buNone/>
            </a:pPr>
            <a:r>
              <a:rPr lang="pl-PL" sz="2200" b="1" dirty="0" smtClean="0"/>
              <a:t>Czerwiec:</a:t>
            </a:r>
            <a:endParaRPr lang="pl-PL" sz="2200" dirty="0" smtClean="0"/>
          </a:p>
          <a:p>
            <a:pPr>
              <a:buNone/>
            </a:pPr>
            <a:r>
              <a:rPr lang="pl-PL" sz="2200" dirty="0" smtClean="0"/>
              <a:t>27 czerwca – Matki Bożej Nieustającej Pomocy</a:t>
            </a:r>
          </a:p>
          <a:p>
            <a:pPr>
              <a:buNone/>
            </a:pPr>
            <a:r>
              <a:rPr lang="pl-PL" sz="2200" b="1" dirty="0" smtClean="0"/>
              <a:t>Lipiec:</a:t>
            </a:r>
          </a:p>
          <a:p>
            <a:r>
              <a:rPr lang="pl-PL" sz="2200" dirty="0" smtClean="0"/>
              <a:t>2 lipca </a:t>
            </a:r>
          </a:p>
          <a:p>
            <a:pPr lvl="1"/>
            <a:r>
              <a:rPr lang="pl-PL" b="1" dirty="0" smtClean="0"/>
              <a:t>Święto</a:t>
            </a:r>
            <a:r>
              <a:rPr lang="pl-PL" dirty="0" smtClean="0"/>
              <a:t> Najświętszej Maryi Panny Tuchowskiej </a:t>
            </a:r>
            <a:r>
              <a:rPr lang="pl-PL" i="1" dirty="0" smtClean="0"/>
              <a:t>(diecezja tarnowska)</a:t>
            </a:r>
          </a:p>
          <a:p>
            <a:pPr>
              <a:buNone/>
            </a:pPr>
            <a:r>
              <a:rPr lang="pl-PL" sz="2200" b="1" dirty="0" smtClean="0"/>
              <a:t>Sierpień:</a:t>
            </a:r>
          </a:p>
          <a:p>
            <a:r>
              <a:rPr lang="pl-PL" sz="2200" dirty="0" smtClean="0"/>
              <a:t>2 sierpnia – Wspomnienie Matki Bożej Anielskiej (w Kościele katolickim, jako odpust </a:t>
            </a:r>
            <a:r>
              <a:rPr lang="pl-PL" sz="2200" dirty="0" err="1" smtClean="0"/>
              <a:t>Porcjunkuli</a:t>
            </a:r>
            <a:r>
              <a:rPr lang="pl-PL" sz="2200" dirty="0" smtClean="0"/>
              <a:t> </a:t>
            </a:r>
            <a:r>
              <a:rPr lang="pl-PL" sz="2200" b="1" dirty="0" smtClean="0"/>
              <a:t>święto</a:t>
            </a:r>
            <a:r>
              <a:rPr lang="pl-PL" sz="2200" dirty="0" smtClean="0"/>
              <a:t> patronalne jedynie w kościołach i klasztorach franciszkańskich</a:t>
            </a:r>
          </a:p>
          <a:p>
            <a:r>
              <a:rPr lang="pl-PL" sz="2200" dirty="0" smtClean="0"/>
              <a:t>5 sierpnia – Wspomnienie Matki Bożej Śnieżnej (rocznica poświęcenia rzymskiej Bazyliki Najświętszej Maryi Panny)</a:t>
            </a:r>
          </a:p>
          <a:p>
            <a:r>
              <a:rPr lang="pl-PL" sz="2200" dirty="0" smtClean="0"/>
              <a:t>13 sierpnia – Wspomnienie Matki Bożej Kalwaryjskiej (</a:t>
            </a:r>
            <a:r>
              <a:rPr lang="pl-PL" sz="2200" b="1" dirty="0" smtClean="0"/>
              <a:t>święto</a:t>
            </a:r>
            <a:r>
              <a:rPr lang="pl-PL" sz="2200" dirty="0" smtClean="0"/>
              <a:t> w archidiecezji krakowskiej)</a:t>
            </a:r>
          </a:p>
          <a:p>
            <a:r>
              <a:rPr lang="pl-PL" sz="2200" dirty="0" smtClean="0"/>
              <a:t>15 sierpnia – </a:t>
            </a:r>
            <a:r>
              <a:rPr lang="pl-PL" sz="2200" b="1" dirty="0" smtClean="0"/>
              <a:t>Uroczystość</a:t>
            </a:r>
            <a:r>
              <a:rPr lang="pl-PL" sz="2200" dirty="0" smtClean="0"/>
              <a:t> Wniebowzięcia Najświętszej Maryi Panny (Matki Bożej Zielnej)</a:t>
            </a:r>
          </a:p>
          <a:p>
            <a:pPr lvl="1"/>
            <a:r>
              <a:rPr lang="pl-PL" dirty="0" smtClean="0"/>
              <a:t>Wspomnienie Matki Bożej Zwycięskiej</a:t>
            </a:r>
          </a:p>
          <a:p>
            <a:r>
              <a:rPr lang="pl-PL" sz="2200" dirty="0" smtClean="0"/>
              <a:t>22 sierpnia – </a:t>
            </a:r>
            <a:r>
              <a:rPr lang="pl-PL" sz="2200" b="1" dirty="0" smtClean="0"/>
              <a:t>Wspomnienie</a:t>
            </a:r>
            <a:r>
              <a:rPr lang="pl-PL" sz="2200" dirty="0" smtClean="0"/>
              <a:t> Najświętszej Maryi Panny Królowej</a:t>
            </a:r>
          </a:p>
          <a:p>
            <a:r>
              <a:rPr lang="pl-PL" sz="2200" dirty="0" smtClean="0"/>
              <a:t>26 sierpnia – </a:t>
            </a:r>
            <a:r>
              <a:rPr lang="pl-PL" sz="2200" b="1" dirty="0" smtClean="0"/>
              <a:t>Uroczystość</a:t>
            </a:r>
            <a:r>
              <a:rPr lang="pl-PL" sz="2200" dirty="0" smtClean="0"/>
              <a:t> Najświętszej Maryi Panny Częstochowskiej</a:t>
            </a:r>
          </a:p>
          <a:p>
            <a:pPr>
              <a:buNone/>
            </a:pPr>
            <a:endParaRPr lang="pl-PL" sz="2200" dirty="0" smtClean="0"/>
          </a:p>
          <a:p>
            <a:pPr lvl="1">
              <a:buNone/>
            </a:pPr>
            <a:endParaRPr lang="pl-PL" sz="2900" dirty="0" smtClean="0"/>
          </a:p>
          <a:p>
            <a:endParaRPr lang="pl-PL" dirty="0" smtClean="0"/>
          </a:p>
          <a:p>
            <a:endParaRPr lang="pl-PL" dirty="0" smtClean="0"/>
          </a:p>
          <a:p>
            <a:endParaRPr lang="pl-PL" dirty="0"/>
          </a:p>
        </p:txBody>
      </p:sp>
      <p:sp>
        <p:nvSpPr>
          <p:cNvPr id="4" name="Symbol zastępczy zawartości 3"/>
          <p:cNvSpPr>
            <a:spLocks noGrp="1"/>
          </p:cNvSpPr>
          <p:nvPr>
            <p:ph sz="half" idx="2"/>
          </p:nvPr>
        </p:nvSpPr>
        <p:spPr>
          <a:xfrm flipH="1" flipV="1">
            <a:off x="10044608" y="1844824"/>
            <a:ext cx="2592288" cy="4608512"/>
          </a:xfrm>
        </p:spPr>
        <p:txBody>
          <a:bodyPr>
            <a:normAutofit fontScale="92500" lnSpcReduction="10000"/>
          </a:bodyPr>
          <a:lstStyle/>
          <a:p>
            <a:pPr>
              <a:buNone/>
            </a:pPr>
            <a:endParaRPr lang="pl-PL"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H="1">
            <a:off x="7924800" y="274638"/>
            <a:ext cx="5000128" cy="1143000"/>
          </a:xfrm>
        </p:spPr>
        <p:txBody>
          <a:bodyPr/>
          <a:lstStyle/>
          <a:p>
            <a:endParaRPr lang="pl-PL" dirty="0"/>
          </a:p>
        </p:txBody>
      </p:sp>
      <p:sp>
        <p:nvSpPr>
          <p:cNvPr id="3" name="Symbol zastępczy zawartości 2"/>
          <p:cNvSpPr>
            <a:spLocks noGrp="1"/>
          </p:cNvSpPr>
          <p:nvPr>
            <p:ph idx="1"/>
          </p:nvPr>
        </p:nvSpPr>
        <p:spPr>
          <a:xfrm>
            <a:off x="0" y="0"/>
            <a:ext cx="9144000" cy="6858000"/>
          </a:xfrm>
        </p:spPr>
        <p:txBody>
          <a:bodyPr>
            <a:normAutofit fontScale="25000" lnSpcReduction="20000"/>
          </a:bodyPr>
          <a:lstStyle/>
          <a:p>
            <a:pPr>
              <a:buNone/>
            </a:pPr>
            <a:r>
              <a:rPr lang="pl-PL" b="1" dirty="0" smtClean="0"/>
              <a:t>      </a:t>
            </a:r>
          </a:p>
          <a:p>
            <a:pPr>
              <a:buNone/>
            </a:pPr>
            <a:endParaRPr lang="pl-PL" b="1" dirty="0" smtClean="0"/>
          </a:p>
          <a:p>
            <a:pPr>
              <a:buNone/>
            </a:pPr>
            <a:r>
              <a:rPr lang="pl-PL" b="1" dirty="0" smtClean="0"/>
              <a:t>      </a:t>
            </a:r>
            <a:r>
              <a:rPr lang="pl-PL" sz="6400" b="1" dirty="0" smtClean="0"/>
              <a:t>Wrzesień:</a:t>
            </a:r>
            <a:endParaRPr lang="pl-PL" sz="6400" dirty="0" smtClean="0"/>
          </a:p>
          <a:p>
            <a:r>
              <a:rPr lang="pl-PL" sz="6400" dirty="0" smtClean="0"/>
              <a:t>4 września – Wspomnienie Najświętszej Maryi Panny, Matki Pocieszenia (</a:t>
            </a:r>
            <a:r>
              <a:rPr lang="pl-PL" sz="6400" b="1" dirty="0" smtClean="0"/>
              <a:t>Uroczystość</a:t>
            </a:r>
            <a:r>
              <a:rPr lang="pl-PL" sz="6400" dirty="0" smtClean="0"/>
              <a:t> u augustianów)</a:t>
            </a:r>
          </a:p>
          <a:p>
            <a:r>
              <a:rPr lang="pl-PL" sz="6400" dirty="0" smtClean="0"/>
              <a:t>8 września </a:t>
            </a:r>
          </a:p>
          <a:p>
            <a:pPr lvl="1"/>
            <a:r>
              <a:rPr lang="pl-PL" sz="6400" b="1" dirty="0" smtClean="0"/>
              <a:t>Uroczystość</a:t>
            </a:r>
            <a:r>
              <a:rPr lang="pl-PL" sz="6400" dirty="0" smtClean="0"/>
              <a:t> Narodzenia Najświętszej Maryi Panny (głównej patronki diecezji tarnowskiej)</a:t>
            </a:r>
          </a:p>
          <a:p>
            <a:r>
              <a:rPr lang="pl-PL" sz="6400" dirty="0" smtClean="0"/>
              <a:t>12 września </a:t>
            </a:r>
          </a:p>
          <a:p>
            <a:pPr lvl="1"/>
            <a:r>
              <a:rPr lang="pl-PL" sz="6400" dirty="0" smtClean="0"/>
              <a:t>Wspomnienie Najświętszego Imienia Maryi</a:t>
            </a:r>
          </a:p>
          <a:p>
            <a:pPr lvl="1"/>
            <a:r>
              <a:rPr lang="pl-PL" sz="6400" b="1" dirty="0" smtClean="0"/>
              <a:t>Wspomnienie</a:t>
            </a:r>
            <a:r>
              <a:rPr lang="pl-PL" sz="6400" dirty="0" smtClean="0"/>
              <a:t> NMP, Matki Sprawiedliwości i Miłości Społecznej, patronki diecezji gliwickiej</a:t>
            </a:r>
          </a:p>
          <a:p>
            <a:pPr lvl="1"/>
            <a:r>
              <a:rPr lang="pl-PL" sz="6400" b="1" dirty="0" smtClean="0"/>
              <a:t>Wspomnienie</a:t>
            </a:r>
            <a:r>
              <a:rPr lang="pl-PL" sz="6400" dirty="0" smtClean="0"/>
              <a:t> Matki Bożej Rzeszowskiej</a:t>
            </a:r>
          </a:p>
          <a:p>
            <a:r>
              <a:rPr lang="pl-PL" sz="6400" dirty="0" smtClean="0"/>
              <a:t>15 września </a:t>
            </a:r>
          </a:p>
          <a:p>
            <a:pPr lvl="1"/>
            <a:r>
              <a:rPr lang="pl-PL" sz="6400" b="1" dirty="0" smtClean="0"/>
              <a:t>Wspomnienie</a:t>
            </a:r>
            <a:r>
              <a:rPr lang="pl-PL" sz="6400" dirty="0" smtClean="0"/>
              <a:t> Matki Bożej Bolesnej</a:t>
            </a:r>
          </a:p>
          <a:p>
            <a:r>
              <a:rPr lang="pl-PL" sz="6400" dirty="0" smtClean="0"/>
              <a:t>19 września </a:t>
            </a:r>
          </a:p>
          <a:p>
            <a:pPr lvl="1"/>
            <a:r>
              <a:rPr lang="pl-PL" sz="6400" b="1" dirty="0" smtClean="0"/>
              <a:t>Uroczystość</a:t>
            </a:r>
            <a:r>
              <a:rPr lang="pl-PL" sz="6400" dirty="0" smtClean="0"/>
              <a:t> Najświętszej Maryi Panny z La </a:t>
            </a:r>
            <a:r>
              <a:rPr lang="pl-PL" sz="6400" dirty="0" err="1" smtClean="0"/>
              <a:t>Salette</a:t>
            </a:r>
            <a:r>
              <a:rPr lang="pl-PL" sz="6400" dirty="0" smtClean="0"/>
              <a:t> </a:t>
            </a:r>
            <a:r>
              <a:rPr lang="pl-PL" sz="6400" i="1" dirty="0" smtClean="0"/>
              <a:t>(Zgromadzenie Księży Misjonarzy Saletynów)</a:t>
            </a:r>
            <a:endParaRPr lang="pl-PL" sz="6400" dirty="0" smtClean="0"/>
          </a:p>
          <a:p>
            <a:pPr>
              <a:buNone/>
            </a:pPr>
            <a:r>
              <a:rPr lang="pl-PL" sz="6400" b="1" dirty="0" smtClean="0"/>
              <a:t> Październik:</a:t>
            </a:r>
          </a:p>
          <a:p>
            <a:r>
              <a:rPr lang="pl-PL" sz="6400" dirty="0" smtClean="0"/>
              <a:t>7 października – </a:t>
            </a:r>
            <a:r>
              <a:rPr lang="pl-PL" sz="6400" b="1" dirty="0" smtClean="0"/>
              <a:t>Wspomnienie</a:t>
            </a:r>
            <a:r>
              <a:rPr lang="pl-PL" sz="6400" dirty="0" smtClean="0"/>
              <a:t> NMP Różańcowej</a:t>
            </a:r>
          </a:p>
          <a:p>
            <a:pPr>
              <a:buNone/>
            </a:pPr>
            <a:r>
              <a:rPr lang="pl-PL" sz="6400" b="1" dirty="0" smtClean="0"/>
              <a:t> Listopad:</a:t>
            </a:r>
            <a:endParaRPr lang="pl-PL" sz="6400" dirty="0" smtClean="0"/>
          </a:p>
          <a:p>
            <a:pPr>
              <a:buNone/>
            </a:pPr>
            <a:r>
              <a:rPr lang="pl-PL" sz="6400" dirty="0" smtClean="0"/>
              <a:t>21 listopada – </a:t>
            </a:r>
            <a:r>
              <a:rPr lang="pl-PL" sz="6400" b="1" dirty="0" smtClean="0"/>
              <a:t>Wspomnienie</a:t>
            </a:r>
            <a:r>
              <a:rPr lang="pl-PL" sz="6400" dirty="0" smtClean="0"/>
              <a:t> Ofiarowania Najświętszej Maryi Panny</a:t>
            </a:r>
          </a:p>
          <a:p>
            <a:pPr>
              <a:buNone/>
            </a:pPr>
            <a:r>
              <a:rPr lang="pl-PL" sz="6400" b="1" dirty="0" smtClean="0"/>
              <a:t>Grudzień:</a:t>
            </a:r>
          </a:p>
          <a:p>
            <a:r>
              <a:rPr lang="pl-PL" sz="6400" dirty="0" smtClean="0"/>
              <a:t>8 grudnia – </a:t>
            </a:r>
            <a:r>
              <a:rPr lang="pl-PL" sz="6400" b="1" dirty="0" smtClean="0"/>
              <a:t>Uroczystość</a:t>
            </a:r>
            <a:r>
              <a:rPr lang="pl-PL" sz="6400" dirty="0" smtClean="0"/>
              <a:t> Niepokalanego Poczęcia Najświętszej Maryi Panny</a:t>
            </a:r>
          </a:p>
          <a:p>
            <a:r>
              <a:rPr lang="pl-PL" sz="6400" dirty="0" smtClean="0"/>
              <a:t>12 grudnia – Wspomnienie Najświętszej Maryi Panny z </a:t>
            </a:r>
            <a:r>
              <a:rPr lang="pl-PL" sz="6400" dirty="0" err="1" smtClean="0"/>
              <a:t>Guadalupe</a:t>
            </a:r>
            <a:r>
              <a:rPr lang="pl-PL" sz="6400" dirty="0" smtClean="0"/>
              <a:t> </a:t>
            </a:r>
          </a:p>
          <a:p>
            <a:endParaRPr lang="pl-PL" sz="6400" dirty="0" smtClean="0"/>
          </a:p>
          <a:p>
            <a:endParaRPr lang="pl-PL" sz="6400" dirty="0" smtClean="0"/>
          </a:p>
          <a:p>
            <a:endParaRPr lang="pl-PL" sz="6400" dirty="0" smtClean="0"/>
          </a:p>
          <a:p>
            <a:r>
              <a:rPr lang="pl-PL" sz="6400" dirty="0" smtClean="0"/>
              <a:t>Wspomnienie Niepokalanego Serca Maryi – sobota po uroczystości Najświętszego Serca Pana Jezusa</a:t>
            </a:r>
          </a:p>
          <a:p>
            <a:endParaRPr lang="pl-PL" sz="8000" dirty="0" smtClean="0"/>
          </a:p>
          <a:p>
            <a:endParaRPr lang="pl-PL" sz="8000" dirty="0" smtClean="0"/>
          </a:p>
          <a:p>
            <a:endParaRPr lang="pl-PL" sz="8000" dirty="0" smtClean="0"/>
          </a:p>
          <a:p>
            <a:endParaRPr lang="pl-PL" sz="8000" dirty="0" smtClean="0"/>
          </a:p>
          <a:p>
            <a:endParaRPr lang="pl-PL" sz="8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363272" cy="980728"/>
          </a:xfrm>
        </p:spPr>
        <p:txBody>
          <a:bodyPr>
            <a:normAutofit fontScale="90000"/>
          </a:bodyPr>
          <a:lstStyle/>
          <a:p>
            <a:r>
              <a:rPr lang="pl-PL" dirty="0" smtClean="0"/>
              <a:t>Kilka ważniejszych objawień Maryi</a:t>
            </a:r>
            <a:endParaRPr lang="pl-PL" dirty="0"/>
          </a:p>
        </p:txBody>
      </p:sp>
      <p:sp>
        <p:nvSpPr>
          <p:cNvPr id="3" name="Symbol zastępczy zawartości 2"/>
          <p:cNvSpPr>
            <a:spLocks noGrp="1"/>
          </p:cNvSpPr>
          <p:nvPr>
            <p:ph sz="half" idx="1"/>
          </p:nvPr>
        </p:nvSpPr>
        <p:spPr>
          <a:xfrm>
            <a:off x="0" y="980728"/>
            <a:ext cx="3995936" cy="5688632"/>
          </a:xfrm>
        </p:spPr>
        <p:txBody>
          <a:bodyPr>
            <a:noAutofit/>
          </a:bodyPr>
          <a:lstStyle/>
          <a:p>
            <a:pPr>
              <a:buNone/>
            </a:pPr>
            <a:r>
              <a:rPr lang="pl-PL" sz="2400" dirty="0" smtClean="0">
                <a:solidFill>
                  <a:srgbClr val="00B0F0"/>
                </a:solidFill>
              </a:rPr>
              <a:t>    </a:t>
            </a:r>
            <a:r>
              <a:rPr lang="pl-PL" sz="2400" dirty="0" err="1" smtClean="0">
                <a:solidFill>
                  <a:srgbClr val="00B0F0"/>
                </a:solidFill>
              </a:rPr>
              <a:t>Guadalupe</a:t>
            </a:r>
            <a:r>
              <a:rPr lang="pl-PL" sz="2400" dirty="0" smtClean="0">
                <a:solidFill>
                  <a:srgbClr val="00B0F0"/>
                </a:solidFill>
              </a:rPr>
              <a:t> 9.12.1531r. </a:t>
            </a:r>
            <a:endParaRPr lang="pl-PL" sz="2400" dirty="0" smtClean="0"/>
          </a:p>
          <a:p>
            <a:pPr>
              <a:buNone/>
            </a:pPr>
            <a:r>
              <a:rPr lang="pl-PL" sz="2400" dirty="0" smtClean="0">
                <a:solidFill>
                  <a:srgbClr val="00B0F0"/>
                </a:solidFill>
              </a:rPr>
              <a:t> </a:t>
            </a:r>
            <a:r>
              <a:rPr lang="pl-PL" sz="2400" b="1" i="1" dirty="0" smtClean="0"/>
              <a:t>"Wiedz z niewzruszoną pewnością, że jestem doskonałą i zawsze Dziewicą, Świętą Maryją, matką Boga Prawdy, przez którego wszystko żyje, Pana wszystkich rzeczy jakie są wokół nas, Pana nieba i ziemi".</a:t>
            </a:r>
          </a:p>
          <a:p>
            <a:pPr>
              <a:buNone/>
            </a:pPr>
            <a:endParaRPr lang="pl-PL" sz="2400" dirty="0" smtClean="0"/>
          </a:p>
          <a:p>
            <a:pPr>
              <a:buNone/>
            </a:pPr>
            <a:endParaRPr lang="pl-PL" sz="2000" dirty="0" smtClean="0"/>
          </a:p>
          <a:p>
            <a:pPr>
              <a:buNone/>
            </a:pPr>
            <a:endParaRPr lang="pl-PL" sz="2000" dirty="0" smtClean="0"/>
          </a:p>
          <a:p>
            <a:pPr>
              <a:buNone/>
            </a:pPr>
            <a:endParaRPr lang="pl-PL" sz="2000" dirty="0"/>
          </a:p>
        </p:txBody>
      </p:sp>
      <p:sp>
        <p:nvSpPr>
          <p:cNvPr id="4" name="Symbol zastępczy zawartości 3"/>
          <p:cNvSpPr>
            <a:spLocks noGrp="1"/>
          </p:cNvSpPr>
          <p:nvPr>
            <p:ph sz="half" idx="2"/>
          </p:nvPr>
        </p:nvSpPr>
        <p:spPr>
          <a:xfrm>
            <a:off x="3995936" y="1628800"/>
            <a:ext cx="5148064" cy="5472608"/>
          </a:xfrm>
        </p:spPr>
        <p:txBody>
          <a:bodyPr>
            <a:noAutofit/>
          </a:bodyPr>
          <a:lstStyle/>
          <a:p>
            <a:pPr>
              <a:buNone/>
            </a:pPr>
            <a:r>
              <a:rPr lang="pl-PL" sz="2000" dirty="0" smtClean="0"/>
              <a:t>        Tymi słowami Matka Boska przedstawiła się 57-letniemu Indianinowi Juanowi Diego. Do objawienia doszło w meksykańskich górach, u podnóża wzgórza </a:t>
            </a:r>
            <a:r>
              <a:rPr lang="pl-PL" sz="2000" dirty="0" err="1" smtClean="0"/>
              <a:t>Tapeyac</a:t>
            </a:r>
            <a:r>
              <a:rPr lang="pl-PL" sz="2000" dirty="0" smtClean="0"/>
              <a:t>. Życzeniem Maryi było wybudowanie kościoła pod jej wezwaniem na samym wzgórzu. Prośba jej została przez Juana przekazana ówczesnemu biskupowi Francisco </a:t>
            </a:r>
            <a:r>
              <a:rPr lang="pl-PL" sz="2000" dirty="0" err="1" smtClean="0"/>
              <a:t>Zumarragi</a:t>
            </a:r>
            <a:r>
              <a:rPr lang="pl-PL" sz="2000" dirty="0" smtClean="0"/>
              <a:t>, który jednak nie uwierzył za pierwszym razem w świadectwo Juana. Biskup oczekiwał jakiegoś wiarygodnego znaku, który pozwoliłby mu udowodnić, iż objawienie ma charakter boski.</a:t>
            </a:r>
            <a:endParaRPr lang="pl-PL"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a:xfrm>
            <a:off x="0" y="0"/>
            <a:ext cx="4788024" cy="6858000"/>
          </a:xfrm>
        </p:spPr>
        <p:txBody>
          <a:bodyPr>
            <a:normAutofit fontScale="40000" lnSpcReduction="20000"/>
          </a:bodyPr>
          <a:lstStyle/>
          <a:p>
            <a:pPr>
              <a:buNone/>
            </a:pPr>
            <a:r>
              <a:rPr lang="pl-PL" sz="2800" dirty="0" smtClean="0"/>
              <a:t>        </a:t>
            </a:r>
          </a:p>
          <a:p>
            <a:pPr>
              <a:buNone/>
            </a:pPr>
            <a:endParaRPr lang="pl-PL" sz="2800" dirty="0" smtClean="0"/>
          </a:p>
          <a:p>
            <a:pPr>
              <a:buNone/>
            </a:pPr>
            <a:r>
              <a:rPr lang="pl-PL" sz="2800" dirty="0" smtClean="0"/>
              <a:t>       </a:t>
            </a:r>
            <a:r>
              <a:rPr lang="pl-PL" sz="5100" dirty="0" smtClean="0"/>
              <a:t>Po rozmowie z biskupem Indianin dwukrotnie jeszcze udał się na spotkanie Matki Boskiej, wówczas też poleciła mu Ona by przyszedł na wzgórze za dwa dni i zerwał naręcze róż, które mimo mrozu miały zakwitnąć na skalistym, górskim stoku. Niestety Juan nie mógł w wyznaczony dzień udać się na miejsce spotkania, bowiem w tym czasie mocno zachorował jego wuj. Wobec czego Juan zdecydował, że zdrowie i życie wuja jest ważniejsze. Ku jego ogromnemu zaskoczeniu w drodze po księdza, który miał wuja wyspowiadać i udzielić mu namaszczenia, Juan Diego ponownie spotkał Maryję. Mówi się, że wyszła mu Ona na spotkanie wiedząc jaka jest sytuacja. Najświętsza Panienka pocieszyła swojego wysłannika i obwieściła mu, iż nie musi już więcej obawiać się o zdrowie wuja bowiem ten szybko wyzdrowieje, po czym poleciła mu udać się na wzgórze po kwiaty.</a:t>
            </a:r>
          </a:p>
          <a:p>
            <a:endParaRPr lang="pl-PL" dirty="0"/>
          </a:p>
        </p:txBody>
      </p:sp>
      <p:pic>
        <p:nvPicPr>
          <p:cNvPr id="5" name="Symbol zastępczy zawartości 4" descr="dgdfhrthrth[1].jpg"/>
          <p:cNvPicPr>
            <a:picLocks noGrp="1" noChangeAspect="1"/>
          </p:cNvPicPr>
          <p:nvPr>
            <p:ph sz="half" idx="2"/>
          </p:nvPr>
        </p:nvPicPr>
        <p:blipFill>
          <a:blip r:embed="rId2" cstate="print"/>
          <a:stretch>
            <a:fillRect/>
          </a:stretch>
        </p:blipFill>
        <p:spPr>
          <a:xfrm>
            <a:off x="4806319" y="1624211"/>
            <a:ext cx="4337681" cy="523378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323528" y="0"/>
            <a:ext cx="7992888" cy="1196752"/>
          </a:xfrm>
        </p:spPr>
        <p:txBody>
          <a:bodyPr/>
          <a:lstStyle/>
          <a:p>
            <a:r>
              <a:rPr lang="pl-PL" dirty="0" smtClean="0"/>
              <a:t> Lourdes 1858</a:t>
            </a:r>
            <a:endParaRPr lang="pl-PL" dirty="0"/>
          </a:p>
        </p:txBody>
      </p:sp>
      <p:sp>
        <p:nvSpPr>
          <p:cNvPr id="6" name="Symbol zastępczy zawartości 5"/>
          <p:cNvSpPr>
            <a:spLocks noGrp="1"/>
          </p:cNvSpPr>
          <p:nvPr>
            <p:ph sz="half" idx="2"/>
          </p:nvPr>
        </p:nvSpPr>
        <p:spPr>
          <a:xfrm>
            <a:off x="323528" y="1196752"/>
            <a:ext cx="8640960" cy="5661248"/>
          </a:xfrm>
        </p:spPr>
        <p:txBody>
          <a:bodyPr>
            <a:noAutofit/>
          </a:bodyPr>
          <a:lstStyle/>
          <a:p>
            <a:pPr>
              <a:buNone/>
            </a:pPr>
            <a:r>
              <a:rPr lang="pl-PL" sz="1600" dirty="0" smtClean="0"/>
              <a:t>             11 lutego 1858 r. Bernadetta razem z siostrą Antonią i sąsiadką Joanną wybrały się nad rzekę </a:t>
            </a:r>
            <a:r>
              <a:rPr lang="pl-PL" sz="1600" dirty="0" err="1" smtClean="0"/>
              <a:t>Gave</a:t>
            </a:r>
            <a:r>
              <a:rPr lang="pl-PL" sz="1600" dirty="0" smtClean="0"/>
              <a:t>, aby nazbierać suchych gałęzi do palenia w piecu. Kiedy podeszły do groty, nad którą wznosiła się skała, nazywana </a:t>
            </a:r>
            <a:r>
              <a:rPr lang="pl-PL" sz="1600" dirty="0" err="1" smtClean="0"/>
              <a:t>Massabielle</a:t>
            </a:r>
            <a:r>
              <a:rPr lang="pl-PL" sz="1600" dirty="0" smtClean="0"/>
              <a:t>, musiały przeprawić się przez przepływający tam strumień lodowatej wody. Po ściągnięciu butów Bernadetta zdejmowała pończochy, gdy nagle usłyszała dziwny szum wiatru. "Spojrzałam w stronę groty - pisała potem - i zobaczyłam, że z jej wnętrza wypłynął złocisty obłok, a tuż za nim wyszła tak niezwykle piękna Pani, jakiej nigdy w życiu nie widziałam. Miała białą szatę, welon także biały, błękitny pasek i żółte róże na stopach. Od razu popatrzyła na mnie, uśmiechnęła się i pokazała mi, bym podeszła do Niej, jak gdyby była moją matką. Cały mój strach zniknął, ale wydawało mi się, że straciłam świadomość tego, gdzie jestem. Przecierałam oczy, zamykałam je, otwierałam, lecz Pani wciąż stała na tym samym miejscu, dalej uśmiechając się do mnie - aż zrozumiałam, że to wszystko nie jest złudzeniem. Nie myśląc o tym, co robię, wzięłam w ręce swój różaniec i uklękłam. Pani skinęła głową na znak aprobaty i sama także wzięła do rąk różaniec, który miała przewieszony przez prawe ramię. Kiedy chciałam zacząć odmawiać różaniec i próbowałam podnieść dłoń do czoła, rękę miałam jakby sparaliżowaną - i dopiero kiedy Pani się przeżegnała, ja mogłam zrobić to samo. Jednak modliłam się sama, a Pani tylko przesuwała paciorki różańca w palcach, nie mówiąc nic. Dopiero na końcu każdej dziesiątki różańca odmawiała ze mną Chwała Ojcu... Kiedy skończyłam, dała mi znak, abym się do niej zbliżyła, ale się nie ośmieliłam. Wtedy nagle znikła".</a:t>
            </a:r>
            <a:endParaRPr lang="pl-PL" sz="1600" dirty="0"/>
          </a:p>
        </p:txBody>
      </p:sp>
      <p:sp>
        <p:nvSpPr>
          <p:cNvPr id="8" name="Symbol zastępczy zawartości 7"/>
          <p:cNvSpPr>
            <a:spLocks noGrp="1"/>
          </p:cNvSpPr>
          <p:nvPr>
            <p:ph sz="half" idx="1"/>
          </p:nvPr>
        </p:nvSpPr>
        <p:spPr/>
        <p:txBody>
          <a:bodyPr/>
          <a:lstStyle/>
          <a:p>
            <a:endParaRPr lang="pl-P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Dzieciństwo Maryi </a:t>
            </a:r>
            <a:endParaRPr lang="pl-PL" dirty="0"/>
          </a:p>
        </p:txBody>
      </p:sp>
      <p:sp>
        <p:nvSpPr>
          <p:cNvPr id="3" name="Symbol zastępczy zawartości 2"/>
          <p:cNvSpPr>
            <a:spLocks noGrp="1"/>
          </p:cNvSpPr>
          <p:nvPr>
            <p:ph idx="1"/>
          </p:nvPr>
        </p:nvSpPr>
        <p:spPr>
          <a:xfrm>
            <a:off x="323528" y="1052736"/>
            <a:ext cx="8352928" cy="6192688"/>
          </a:xfrm>
        </p:spPr>
        <p:txBody>
          <a:bodyPr>
            <a:noAutofit/>
          </a:bodyPr>
          <a:lstStyle/>
          <a:p>
            <a:pPr>
              <a:buNone/>
            </a:pPr>
            <a:r>
              <a:rPr lang="pl-PL" sz="1800" dirty="0" smtClean="0"/>
              <a:t>        </a:t>
            </a:r>
          </a:p>
          <a:p>
            <a:pPr>
              <a:buNone/>
            </a:pPr>
            <a:r>
              <a:rPr lang="pl-PL" sz="1800" dirty="0" smtClean="0"/>
              <a:t>       </a:t>
            </a:r>
            <a:r>
              <a:rPr lang="pl-PL" sz="2400" dirty="0" smtClean="0"/>
              <a:t>Informacje na temat dzieciństwa Marii znane są wyłącznie z przekazów pozabiblijnych, takich jak </a:t>
            </a:r>
            <a:r>
              <a:rPr lang="pl-PL" sz="2400" i="1" dirty="0" err="1" smtClean="0"/>
              <a:t>Protoewangelia</a:t>
            </a:r>
            <a:r>
              <a:rPr lang="pl-PL" sz="2400" i="1" dirty="0" smtClean="0"/>
              <a:t> Jakuba</a:t>
            </a:r>
            <a:r>
              <a:rPr lang="pl-PL" sz="2400" dirty="0" smtClean="0"/>
              <a:t> i trzynastowieczna </a:t>
            </a:r>
            <a:r>
              <a:rPr lang="pl-PL" sz="2400" i="1" dirty="0" smtClean="0"/>
              <a:t>Złota legenda</a:t>
            </a:r>
            <a:r>
              <a:rPr lang="pl-PL" sz="2400" dirty="0" smtClean="0"/>
              <a:t>. Według tych tekstów rodzicami Marii byli Joachim i Anna. Małżonkowie długo nie mogli doczekać się potomka. Przysięgli Panu, że jeżeli da im dziecko, oddadzą je na służbę Bogu. Pewnego dnia Annie ukazał się anioł, który oznajmił, że dziecko, które urodzi, będzie wielbione przez cały świat. Dziewięć miesięcy później na świat przyszła córka, której zgodnie z wolą anioła nadano imię Maria. W wieku trzech lat została ona oddana przez rodziców na wychowanie kapłanom i niewiastom usługującym w świątyni.</a:t>
            </a:r>
          </a:p>
          <a:p>
            <a:pPr>
              <a:buNone/>
            </a:pPr>
            <a:endParaRPr lang="pl-PL"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800px-VirgendeLourdes[1].jpg"/>
          <p:cNvPicPr>
            <a:picLocks noGrp="1" noChangeAspect="1"/>
          </p:cNvPicPr>
          <p:nvPr>
            <p:ph idx="1"/>
          </p:nvPr>
        </p:nvPicPr>
        <p:blipFill>
          <a:blip r:embed="rId2" cstate="print"/>
          <a:stretch>
            <a:fillRect/>
          </a:stretch>
        </p:blipFill>
        <p:spPr>
          <a:xfrm>
            <a:off x="2195736" y="0"/>
            <a:ext cx="4896544" cy="653076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Fatima 1917</a:t>
            </a:r>
            <a:endParaRPr lang="pl-PL" dirty="0"/>
          </a:p>
        </p:txBody>
      </p:sp>
      <p:pic>
        <p:nvPicPr>
          <p:cNvPr id="5" name="Symbol zastępczy zawartości 4" descr="objawienie-w-fatimie[1].png"/>
          <p:cNvPicPr>
            <a:picLocks noGrp="1" noChangeAspect="1"/>
          </p:cNvPicPr>
          <p:nvPr>
            <p:ph sz="half" idx="1"/>
          </p:nvPr>
        </p:nvPicPr>
        <p:blipFill>
          <a:blip r:embed="rId2" cstate="print"/>
          <a:stretch>
            <a:fillRect/>
          </a:stretch>
        </p:blipFill>
        <p:spPr>
          <a:xfrm>
            <a:off x="0" y="1772816"/>
            <a:ext cx="4819640" cy="3647026"/>
          </a:xfrm>
        </p:spPr>
      </p:pic>
      <p:sp>
        <p:nvSpPr>
          <p:cNvPr id="4" name="Symbol zastępczy zawartości 3"/>
          <p:cNvSpPr>
            <a:spLocks noGrp="1"/>
          </p:cNvSpPr>
          <p:nvPr>
            <p:ph sz="half" idx="2"/>
          </p:nvPr>
        </p:nvSpPr>
        <p:spPr>
          <a:xfrm>
            <a:off x="4267200" y="0"/>
            <a:ext cx="4876800" cy="7533456"/>
          </a:xfrm>
        </p:spPr>
        <p:txBody>
          <a:bodyPr>
            <a:normAutofit fontScale="77500" lnSpcReduction="20000"/>
          </a:bodyPr>
          <a:lstStyle/>
          <a:p>
            <a:pPr>
              <a:buNone/>
            </a:pPr>
            <a:r>
              <a:rPr lang="pl-PL" b="1" dirty="0" smtClean="0"/>
              <a:t>      Był maj 1917 r. Trwała jeszcze I wojna światowa. W </a:t>
            </a:r>
            <a:r>
              <a:rPr lang="pl-PL" b="1" dirty="0" err="1" smtClean="0"/>
              <a:t>Cova</a:t>
            </a:r>
            <a:r>
              <a:rPr lang="pl-PL" b="1" dirty="0" smtClean="0"/>
              <a:t> da </a:t>
            </a:r>
            <a:r>
              <a:rPr lang="pl-PL" b="1" dirty="0" err="1" smtClean="0"/>
              <a:t>Iria</a:t>
            </a:r>
            <a:r>
              <a:rPr lang="pl-PL" b="1" dirty="0" smtClean="0"/>
              <a:t> -"Dolinie Pokoju" - zaczęła ukazywać się Matka Najświętsza. W ciągu sześciu objawień zapowiedziała koniec wojny, ostrzegła przed widmem komunizmu, kolejną wojną oraz prześladowaniami Kościoła. Mówiła, że bardzo wielu ludzi idzie na wieczne potępienie, że trzeba się dużo modlić i wynagradzać Bogu za grzechy. Świadkiem objawień była trójka fatimskich dzieci: Łucja (10 lat), Franciszek (9 lat) i Hiacynta (7 lat). Na spotkanie z Maryją przygotowywał je wcześniej Anioł Pokoju. Matka Boża przekazała dzieciom orędzie, które jak powiedział Jan Paweł II "zdają się przybliżać do swego wypełnienia". W dniu 13 maja 1917 r. dzieci zobaczyły Piękną Panią stojącą na małym dąbku. Postać była cała w bieli i błyszczała światłem jaśniejszym niż promienie gorącego słońca.</a:t>
            </a:r>
            <a:endParaRPr lang="pl-P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7924800" cy="1143000"/>
          </a:xfrm>
        </p:spPr>
        <p:txBody>
          <a:bodyPr/>
          <a:lstStyle/>
          <a:p>
            <a:r>
              <a:rPr lang="pl-PL" dirty="0" smtClean="0"/>
              <a:t>Paryż</a:t>
            </a:r>
            <a:endParaRPr lang="pl-PL" dirty="0"/>
          </a:p>
        </p:txBody>
      </p:sp>
      <p:pic>
        <p:nvPicPr>
          <p:cNvPr id="4" name="Symbol zastępczy zawartości 3" descr="cudownymedalik[1].jpg"/>
          <p:cNvPicPr>
            <a:picLocks noGrp="1" noChangeAspect="1"/>
          </p:cNvPicPr>
          <p:nvPr>
            <p:ph idx="1"/>
          </p:nvPr>
        </p:nvPicPr>
        <p:blipFill>
          <a:blip r:embed="rId2" cstate="print"/>
          <a:stretch>
            <a:fillRect/>
          </a:stretch>
        </p:blipFill>
        <p:spPr>
          <a:xfrm>
            <a:off x="1619033" y="188640"/>
            <a:ext cx="7524967" cy="6453336"/>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endParaRPr lang="pl-PL"/>
          </a:p>
        </p:txBody>
      </p:sp>
      <p:sp>
        <p:nvSpPr>
          <p:cNvPr id="7" name="Symbol zastępczy tekstu 6"/>
          <p:cNvSpPr>
            <a:spLocks noGrp="1"/>
          </p:cNvSpPr>
          <p:nvPr>
            <p:ph type="body" idx="1"/>
          </p:nvPr>
        </p:nvSpPr>
        <p:spPr>
          <a:xfrm>
            <a:off x="0" y="5949280"/>
            <a:ext cx="4283968" cy="720080"/>
          </a:xfrm>
        </p:spPr>
        <p:txBody>
          <a:bodyPr>
            <a:normAutofit fontScale="92500"/>
          </a:bodyPr>
          <a:lstStyle/>
          <a:p>
            <a:r>
              <a:rPr lang="pl-PL" dirty="0" smtClean="0"/>
              <a:t>Objawienia w </a:t>
            </a:r>
            <a:r>
              <a:rPr lang="pl-PL" dirty="0" err="1" smtClean="0"/>
              <a:t>Gietrzwaldzie</a:t>
            </a:r>
            <a:endParaRPr lang="pl-PL" dirty="0"/>
          </a:p>
        </p:txBody>
      </p:sp>
      <p:sp>
        <p:nvSpPr>
          <p:cNvPr id="8" name="Symbol zastępczy tekstu 7"/>
          <p:cNvSpPr>
            <a:spLocks noGrp="1"/>
          </p:cNvSpPr>
          <p:nvPr>
            <p:ph type="body" sz="half" idx="3"/>
          </p:nvPr>
        </p:nvSpPr>
        <p:spPr>
          <a:xfrm>
            <a:off x="4355976" y="3573016"/>
            <a:ext cx="4788025" cy="3284984"/>
          </a:xfrm>
        </p:spPr>
        <p:txBody>
          <a:bodyPr>
            <a:normAutofit fontScale="70000" lnSpcReduction="20000"/>
          </a:bodyPr>
          <a:lstStyle/>
          <a:p>
            <a:r>
              <a:rPr lang="pl-PL" dirty="0" smtClean="0"/>
              <a:t>Matka Boża objawiła się pierwszy raz Justynie, kiedy powracała z matką z  egzaminu przed przystąpieniem do  I Komunii świętej. Następnego dnia "Jasną Panią" w postaci siedzącej na tronie z Dzieciątkiem Jezus pośród Aniołów nad klonem przed kościołem w czasie odmawiania różańca zobaczyła też Barbara </a:t>
            </a:r>
            <a:r>
              <a:rPr lang="pl-PL" dirty="0" err="1" smtClean="0"/>
              <a:t>Samulowska</a:t>
            </a:r>
            <a:r>
              <a:rPr lang="pl-PL" dirty="0" smtClean="0"/>
              <a:t>. Na zapytanie dziewczynek: Kto Ty Jesteś? Odpowiedziała: "Jestem Najświętsza Panna Maryja Niepokalanie Poczęta!" Na pytanie: Czego żądasz Matko Boża? Padła odpowiedź: "Życzę sobie, abyście codziennie odmawiali różaniec!".</a:t>
            </a:r>
            <a:endParaRPr lang="pl-PL" dirty="0"/>
          </a:p>
        </p:txBody>
      </p:sp>
      <p:pic>
        <p:nvPicPr>
          <p:cNvPr id="5" name="Symbol zastępczy zawartości 4" descr="resizedimage300404-017-Objawienia-obraz-8[1].jpg"/>
          <p:cNvPicPr>
            <a:picLocks noGrp="1" noChangeAspect="1"/>
          </p:cNvPicPr>
          <p:nvPr>
            <p:ph sz="quarter" idx="2"/>
          </p:nvPr>
        </p:nvPicPr>
        <p:blipFill>
          <a:blip r:embed="rId2" cstate="print"/>
          <a:stretch>
            <a:fillRect/>
          </a:stretch>
        </p:blipFill>
        <p:spPr>
          <a:xfrm>
            <a:off x="0" y="0"/>
            <a:ext cx="4388551" cy="5909915"/>
          </a:xfrm>
        </p:spPr>
      </p:pic>
      <p:pic>
        <p:nvPicPr>
          <p:cNvPr id="10" name="Symbol zastępczy zawartości 9" descr="sanktuaria-maryjne-19-638[1].jpg"/>
          <p:cNvPicPr>
            <a:picLocks noGrp="1" noChangeAspect="1"/>
          </p:cNvPicPr>
          <p:nvPr>
            <p:ph sz="quarter" idx="4"/>
          </p:nvPr>
        </p:nvPicPr>
        <p:blipFill>
          <a:blip r:embed="rId3" cstate="print"/>
          <a:stretch>
            <a:fillRect/>
          </a:stretch>
        </p:blipFill>
        <p:spPr>
          <a:xfrm>
            <a:off x="4348479" y="0"/>
            <a:ext cx="4795521" cy="3600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rgbClr val="00B0F0"/>
                </a:solidFill>
              </a:rPr>
              <a:t>Pozostałe objawienia Maryjne</a:t>
            </a:r>
            <a:endParaRPr lang="pl-PL" dirty="0">
              <a:solidFill>
                <a:srgbClr val="00B0F0"/>
              </a:solidFill>
            </a:endParaRPr>
          </a:p>
        </p:txBody>
      </p:sp>
      <p:sp>
        <p:nvSpPr>
          <p:cNvPr id="3" name="Symbol zastępczy zawartości 2"/>
          <p:cNvSpPr>
            <a:spLocks noGrp="1"/>
          </p:cNvSpPr>
          <p:nvPr>
            <p:ph idx="1"/>
          </p:nvPr>
        </p:nvSpPr>
        <p:spPr>
          <a:xfrm>
            <a:off x="457200" y="1124744"/>
            <a:ext cx="7467600" cy="5733256"/>
          </a:xfrm>
        </p:spPr>
        <p:txBody>
          <a:bodyPr>
            <a:normAutofit/>
          </a:bodyPr>
          <a:lstStyle/>
          <a:p>
            <a:pPr>
              <a:buNone/>
            </a:pPr>
            <a:endParaRPr lang="pl-PL" dirty="0" smtClean="0"/>
          </a:p>
          <a:p>
            <a:pPr>
              <a:buNone/>
            </a:pPr>
            <a:r>
              <a:rPr lang="pl-PL" dirty="0" smtClean="0"/>
              <a:t>-Rzym(1842)</a:t>
            </a:r>
          </a:p>
          <a:p>
            <a:pPr>
              <a:buNone/>
            </a:pPr>
            <a:r>
              <a:rPr lang="pl-PL" dirty="0" smtClean="0"/>
              <a:t>-La </a:t>
            </a:r>
            <a:r>
              <a:rPr lang="pl-PL" dirty="0" err="1" smtClean="0"/>
              <a:t>Salette</a:t>
            </a:r>
            <a:r>
              <a:rPr lang="pl-PL" dirty="0" smtClean="0"/>
              <a:t>(1846)</a:t>
            </a:r>
          </a:p>
          <a:p>
            <a:pPr>
              <a:buNone/>
            </a:pPr>
            <a:r>
              <a:rPr lang="pl-PL" dirty="0" smtClean="0"/>
              <a:t>-</a:t>
            </a:r>
            <a:r>
              <a:rPr lang="pl-PL" dirty="0" err="1" smtClean="0"/>
              <a:t>Pontmain</a:t>
            </a:r>
            <a:r>
              <a:rPr lang="pl-PL" dirty="0" smtClean="0"/>
              <a:t>(1871)</a:t>
            </a:r>
          </a:p>
          <a:p>
            <a:pPr>
              <a:buNone/>
            </a:pPr>
            <a:r>
              <a:rPr lang="pl-PL" dirty="0" smtClean="0"/>
              <a:t>-</a:t>
            </a:r>
            <a:r>
              <a:rPr lang="pl-PL" dirty="0" err="1" smtClean="0"/>
              <a:t>Pellevoisin</a:t>
            </a:r>
            <a:r>
              <a:rPr lang="pl-PL" dirty="0" smtClean="0"/>
              <a:t>(1876)</a:t>
            </a:r>
          </a:p>
          <a:p>
            <a:pPr>
              <a:buNone/>
            </a:pPr>
            <a:r>
              <a:rPr lang="pl-PL" dirty="0" smtClean="0"/>
              <a:t>-</a:t>
            </a:r>
            <a:r>
              <a:rPr lang="pl-PL" dirty="0" err="1" smtClean="0"/>
              <a:t>Knock</a:t>
            </a:r>
            <a:r>
              <a:rPr lang="pl-PL" dirty="0" smtClean="0"/>
              <a:t>(1879)</a:t>
            </a:r>
          </a:p>
          <a:p>
            <a:pPr>
              <a:buNone/>
            </a:pPr>
            <a:r>
              <a:rPr lang="pl-PL" dirty="0" smtClean="0"/>
              <a:t>-</a:t>
            </a:r>
            <a:r>
              <a:rPr lang="pl-PL" dirty="0" err="1" smtClean="0"/>
              <a:t>Beauraing</a:t>
            </a:r>
            <a:r>
              <a:rPr lang="pl-PL" dirty="0" smtClean="0"/>
              <a:t>(1932)</a:t>
            </a:r>
          </a:p>
          <a:p>
            <a:pPr>
              <a:buNone/>
            </a:pPr>
            <a:r>
              <a:rPr lang="pl-PL" dirty="0" smtClean="0"/>
              <a:t>-</a:t>
            </a:r>
            <a:r>
              <a:rPr lang="pl-PL" dirty="0" err="1" smtClean="0"/>
              <a:t>Banneux</a:t>
            </a:r>
            <a:r>
              <a:rPr lang="pl-PL" dirty="0" smtClean="0"/>
              <a:t>(1933)</a:t>
            </a:r>
          </a:p>
          <a:p>
            <a:pPr>
              <a:buNone/>
            </a:pPr>
            <a:r>
              <a:rPr lang="pl-PL" dirty="0" smtClean="0"/>
              <a:t>-Syracuse(1953)</a:t>
            </a:r>
            <a:endParaRPr lang="pl-P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7467600" cy="836712"/>
          </a:xfrm>
        </p:spPr>
        <p:txBody>
          <a:bodyPr>
            <a:normAutofit/>
          </a:bodyPr>
          <a:lstStyle/>
          <a:p>
            <a:r>
              <a:rPr lang="pl-PL" dirty="0" smtClean="0"/>
              <a:t>Sanktuaria maryjne</a:t>
            </a:r>
            <a:endParaRPr lang="pl-PL" dirty="0"/>
          </a:p>
        </p:txBody>
      </p:sp>
      <p:pic>
        <p:nvPicPr>
          <p:cNvPr id="5" name="Symbol zastępczy zawartości 4" descr="sanktuaria-maryjne_51995[1].jpg"/>
          <p:cNvPicPr>
            <a:picLocks noGrp="1" noChangeAspect="1"/>
          </p:cNvPicPr>
          <p:nvPr>
            <p:ph sz="half" idx="1"/>
          </p:nvPr>
        </p:nvPicPr>
        <p:blipFill>
          <a:blip r:embed="rId2" cstate="print"/>
          <a:stretch>
            <a:fillRect/>
          </a:stretch>
        </p:blipFill>
        <p:spPr>
          <a:xfrm>
            <a:off x="396231" y="836712"/>
            <a:ext cx="7680853" cy="5760640"/>
          </a:xfrm>
        </p:spPr>
      </p:pic>
      <p:sp>
        <p:nvSpPr>
          <p:cNvPr id="4" name="Symbol zastępczy zawartości 3"/>
          <p:cNvSpPr>
            <a:spLocks noGrp="1"/>
          </p:cNvSpPr>
          <p:nvPr>
            <p:ph sz="half" idx="2"/>
          </p:nvPr>
        </p:nvSpPr>
        <p:spPr>
          <a:xfrm>
            <a:off x="4355976" y="908720"/>
            <a:ext cx="4320480" cy="5217443"/>
          </a:xfrm>
        </p:spPr>
        <p:txBody>
          <a:bodyPr/>
          <a:lstStyle/>
          <a:p>
            <a:endParaRPr lang="pl-P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endParaRPr lang="pl-PL" dirty="0"/>
          </a:p>
        </p:txBody>
      </p:sp>
      <p:sp>
        <p:nvSpPr>
          <p:cNvPr id="8" name="Symbol zastępczy tekstu 7"/>
          <p:cNvSpPr>
            <a:spLocks noGrp="1"/>
          </p:cNvSpPr>
          <p:nvPr>
            <p:ph type="body" idx="1"/>
          </p:nvPr>
        </p:nvSpPr>
        <p:spPr>
          <a:xfrm>
            <a:off x="0" y="3573016"/>
            <a:ext cx="4497388" cy="1872208"/>
          </a:xfrm>
        </p:spPr>
        <p:txBody>
          <a:bodyPr>
            <a:normAutofit/>
          </a:bodyPr>
          <a:lstStyle/>
          <a:p>
            <a:endParaRPr lang="pl-PL" sz="3200" dirty="0"/>
          </a:p>
        </p:txBody>
      </p:sp>
      <p:sp>
        <p:nvSpPr>
          <p:cNvPr id="9" name="Symbol zastępczy tekstu 8"/>
          <p:cNvSpPr>
            <a:spLocks noGrp="1"/>
          </p:cNvSpPr>
          <p:nvPr>
            <p:ph type="body" sz="half" idx="3"/>
          </p:nvPr>
        </p:nvSpPr>
        <p:spPr/>
        <p:txBody>
          <a:bodyPr/>
          <a:lstStyle/>
          <a:p>
            <a:r>
              <a:rPr lang="pl-PL" dirty="0" smtClean="0"/>
              <a:t>Fatima</a:t>
            </a:r>
            <a:endParaRPr lang="pl-PL" dirty="0"/>
          </a:p>
        </p:txBody>
      </p:sp>
      <p:pic>
        <p:nvPicPr>
          <p:cNvPr id="6" name="Symbol zastępczy zawartości 5" descr="sanktuaria-maryjne-4-638[1].jpg"/>
          <p:cNvPicPr>
            <a:picLocks noGrp="1" noChangeAspect="1"/>
          </p:cNvPicPr>
          <p:nvPr>
            <p:ph sz="quarter" idx="4"/>
          </p:nvPr>
        </p:nvPicPr>
        <p:blipFill>
          <a:blip r:embed="rId2" cstate="print"/>
          <a:stretch>
            <a:fillRect/>
          </a:stretch>
        </p:blipFill>
        <p:spPr>
          <a:xfrm>
            <a:off x="0" y="0"/>
            <a:ext cx="4932040" cy="3702895"/>
          </a:xfrm>
        </p:spPr>
      </p:pic>
      <p:pic>
        <p:nvPicPr>
          <p:cNvPr id="11" name="Symbol zastępczy zawartości 10" descr="sanktuarium[1].jpg"/>
          <p:cNvPicPr>
            <a:picLocks noGrp="1" noChangeAspect="1"/>
          </p:cNvPicPr>
          <p:nvPr>
            <p:ph sz="quarter" idx="2"/>
          </p:nvPr>
        </p:nvPicPr>
        <p:blipFill>
          <a:blip r:embed="rId3" cstate="print"/>
          <a:stretch>
            <a:fillRect/>
          </a:stretch>
        </p:blipFill>
        <p:spPr>
          <a:xfrm>
            <a:off x="4398965" y="1412776"/>
            <a:ext cx="4745035" cy="4104456"/>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1"/>
          </p:nvPr>
        </p:nvSpPr>
        <p:spPr>
          <a:xfrm>
            <a:off x="2627784" y="4581128"/>
            <a:ext cx="2016224" cy="838200"/>
          </a:xfrm>
        </p:spPr>
        <p:txBody>
          <a:bodyPr/>
          <a:lstStyle/>
          <a:p>
            <a:r>
              <a:rPr lang="pl-PL" dirty="0" err="1" smtClean="0"/>
              <a:t>Guadalupe</a:t>
            </a:r>
            <a:endParaRPr lang="pl-PL" dirty="0"/>
          </a:p>
        </p:txBody>
      </p:sp>
      <p:sp>
        <p:nvSpPr>
          <p:cNvPr id="4" name="Symbol zastępczy tekstu 3"/>
          <p:cNvSpPr>
            <a:spLocks noGrp="1"/>
          </p:cNvSpPr>
          <p:nvPr>
            <p:ph type="body" sz="half" idx="3"/>
          </p:nvPr>
        </p:nvSpPr>
        <p:spPr>
          <a:xfrm>
            <a:off x="6253336" y="6381328"/>
            <a:ext cx="2890664" cy="476672"/>
          </a:xfrm>
        </p:spPr>
        <p:txBody>
          <a:bodyPr/>
          <a:lstStyle/>
          <a:p>
            <a:r>
              <a:rPr lang="pl-PL" dirty="0" smtClean="0"/>
              <a:t>Częstochowa</a:t>
            </a:r>
            <a:endParaRPr lang="pl-PL" dirty="0"/>
          </a:p>
        </p:txBody>
      </p:sp>
      <p:pic>
        <p:nvPicPr>
          <p:cNvPr id="7" name="Symbol zastępczy zawartości 6" descr="3851080_-sanktuarium-matki-bozej-z-guadalupe-w-meksyku[1].jpg"/>
          <p:cNvPicPr>
            <a:picLocks noGrp="1" noChangeAspect="1"/>
          </p:cNvPicPr>
          <p:nvPr>
            <p:ph sz="quarter" idx="2"/>
          </p:nvPr>
        </p:nvPicPr>
        <p:blipFill>
          <a:blip r:embed="rId2" cstate="print"/>
          <a:stretch>
            <a:fillRect/>
          </a:stretch>
        </p:blipFill>
        <p:spPr>
          <a:xfrm>
            <a:off x="0" y="0"/>
            <a:ext cx="4040188" cy="2862341"/>
          </a:xfrm>
        </p:spPr>
      </p:pic>
      <p:pic>
        <p:nvPicPr>
          <p:cNvPr id="8" name="Symbol zastępczy zawartości 7" descr="matka-boza-z-guadalupe-680x1024[1].jpg"/>
          <p:cNvPicPr>
            <a:picLocks noGrp="1" noChangeAspect="1"/>
          </p:cNvPicPr>
          <p:nvPr>
            <p:ph sz="quarter" idx="4"/>
          </p:nvPr>
        </p:nvPicPr>
        <p:blipFill>
          <a:blip r:embed="rId3" cstate="print"/>
          <a:stretch>
            <a:fillRect/>
          </a:stretch>
        </p:blipFill>
        <p:spPr>
          <a:xfrm>
            <a:off x="0" y="2916237"/>
            <a:ext cx="2617577" cy="3941763"/>
          </a:xfrm>
        </p:spPr>
      </p:pic>
      <p:pic>
        <p:nvPicPr>
          <p:cNvPr id="1026" name="Picture 2" descr="http://www.jurainfo.pl/media/content/4/9fd81843ad7f202f26c1a174c7357585.jpg"/>
          <p:cNvPicPr>
            <a:picLocks noChangeAspect="1" noChangeArrowheads="1"/>
          </p:cNvPicPr>
          <p:nvPr/>
        </p:nvPicPr>
        <p:blipFill>
          <a:blip r:embed="rId4" cstate="print"/>
          <a:srcRect/>
          <a:stretch>
            <a:fillRect/>
          </a:stretch>
        </p:blipFill>
        <p:spPr bwMode="auto">
          <a:xfrm>
            <a:off x="3995936" y="0"/>
            <a:ext cx="5620137" cy="3744416"/>
          </a:xfrm>
          <a:prstGeom prst="rect">
            <a:avLst/>
          </a:prstGeom>
          <a:noFill/>
        </p:spPr>
      </p:pic>
      <p:pic>
        <p:nvPicPr>
          <p:cNvPr id="1028" name="Picture 4" descr="Obraz znaleziony dla: częstochowa"/>
          <p:cNvPicPr>
            <a:picLocks noChangeAspect="1" noChangeArrowheads="1"/>
          </p:cNvPicPr>
          <p:nvPr/>
        </p:nvPicPr>
        <p:blipFill>
          <a:blip r:embed="rId5" cstate="print"/>
          <a:srcRect/>
          <a:stretch>
            <a:fillRect/>
          </a:stretch>
        </p:blipFill>
        <p:spPr bwMode="auto">
          <a:xfrm>
            <a:off x="5148064" y="3356992"/>
            <a:ext cx="3995936" cy="299961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Śmierć Jezusa na krzyżu </a:t>
            </a:r>
            <a:endParaRPr lang="pl-PL" dirty="0"/>
          </a:p>
        </p:txBody>
      </p:sp>
      <p:sp>
        <p:nvSpPr>
          <p:cNvPr id="3" name="Symbol zastępczy zawartości 2"/>
          <p:cNvSpPr>
            <a:spLocks noGrp="1"/>
          </p:cNvSpPr>
          <p:nvPr>
            <p:ph idx="1"/>
          </p:nvPr>
        </p:nvSpPr>
        <p:spPr>
          <a:xfrm>
            <a:off x="0" y="1268760"/>
            <a:ext cx="9144000" cy="5400600"/>
          </a:xfrm>
        </p:spPr>
        <p:txBody>
          <a:bodyPr>
            <a:normAutofit fontScale="92500" lnSpcReduction="20000"/>
          </a:bodyPr>
          <a:lstStyle/>
          <a:p>
            <a:pPr>
              <a:buNone/>
            </a:pPr>
            <a:r>
              <a:rPr lang="pl-PL" dirty="0" smtClean="0"/>
              <a:t>Maria stała pod krzyżem wraz z Marią Magdaleną, Marią </a:t>
            </a:r>
            <a:r>
              <a:rPr lang="pl-PL" dirty="0" err="1" smtClean="0"/>
              <a:t>Kleofasową</a:t>
            </a:r>
            <a:r>
              <a:rPr lang="pl-PL" dirty="0" smtClean="0"/>
              <a:t> oraz Janem. Tam w duchowym testamencie jej syn, ustanowił między nią a jego umiłowanym uczniem duchową relację macierzyńską, która zgodnie z wiarą Kościoła jest otwarta dla wszystkich uczniów Jezusa. Słowa Jezusa do Maryi na krzyżu: ,,Niewiasto, oto twój syn; oto twoja matka’’</a:t>
            </a:r>
          </a:p>
          <a:p>
            <a:pPr>
              <a:buNone/>
            </a:pPr>
            <a:r>
              <a:rPr lang="pl-PL" dirty="0" smtClean="0"/>
              <a:t>Po zmartwychwstaniu i wniebowstąpieniu Jezusa, Dzieje Apostolskie 1,12-15 sytuują ją wraz z apostołami i innymi bliskimi uczniami Jezusa, ok. 120 osób, w Wieczerniku w oczekiwaniu na Zesłanie Ducha Świętego. Ostatnie lata życia na ziemi, według tradycji, spędziła razem z Janem w Efezie. Zgodnie z tradycją Kościoła Katolickiego, po śmierci została wraz z ciałem wzięta do nieba. </a:t>
            </a:r>
          </a:p>
          <a:p>
            <a:pPr>
              <a:buNone/>
            </a:pPr>
            <a:endParaRPr lang="pl-P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1"/>
          </p:nvPr>
        </p:nvSpPr>
        <p:spPr/>
        <p:txBody>
          <a:bodyPr/>
          <a:lstStyle/>
          <a:p>
            <a:r>
              <a:rPr lang="pl-PL" dirty="0" smtClean="0"/>
              <a:t>Śmierć Jezusa na krzyżu</a:t>
            </a:r>
            <a:endParaRPr lang="pl-PL" dirty="0"/>
          </a:p>
        </p:txBody>
      </p:sp>
      <p:sp>
        <p:nvSpPr>
          <p:cNvPr id="4" name="Symbol zastępczy tekstu 3"/>
          <p:cNvSpPr>
            <a:spLocks noGrp="1"/>
          </p:cNvSpPr>
          <p:nvPr>
            <p:ph type="body" sz="half" idx="3"/>
          </p:nvPr>
        </p:nvSpPr>
        <p:spPr/>
        <p:txBody>
          <a:bodyPr/>
          <a:lstStyle/>
          <a:p>
            <a:r>
              <a:rPr lang="pl-PL" dirty="0" smtClean="0"/>
              <a:t>Wniebowzięcie NMP</a:t>
            </a:r>
            <a:endParaRPr lang="pl-PL" dirty="0"/>
          </a:p>
        </p:txBody>
      </p:sp>
      <p:pic>
        <p:nvPicPr>
          <p:cNvPr id="7" name="Symbol zastępczy zawartości 6" descr="chrystus_umieral_na_krzyzu_3[1].jpg"/>
          <p:cNvPicPr>
            <a:picLocks noGrp="1" noChangeAspect="1"/>
          </p:cNvPicPr>
          <p:nvPr>
            <p:ph sz="quarter" idx="2"/>
          </p:nvPr>
        </p:nvPicPr>
        <p:blipFill>
          <a:blip r:embed="rId2" cstate="print"/>
          <a:stretch>
            <a:fillRect/>
          </a:stretch>
        </p:blipFill>
        <p:spPr>
          <a:xfrm>
            <a:off x="827584" y="0"/>
            <a:ext cx="3528392" cy="5394030"/>
          </a:xfrm>
        </p:spPr>
      </p:pic>
      <p:pic>
        <p:nvPicPr>
          <p:cNvPr id="8" name="Symbol zastępczy zawartości 7" descr="Reni,_Guido_-_Himmelfahrt_Mariae_-_1642[1].jpg"/>
          <p:cNvPicPr>
            <a:picLocks noGrp="1" noChangeAspect="1"/>
          </p:cNvPicPr>
          <p:nvPr>
            <p:ph sz="quarter" idx="4"/>
          </p:nvPr>
        </p:nvPicPr>
        <p:blipFill>
          <a:blip r:embed="rId3" cstate="print"/>
          <a:stretch>
            <a:fillRect/>
          </a:stretch>
        </p:blipFill>
        <p:spPr>
          <a:xfrm>
            <a:off x="5076056" y="0"/>
            <a:ext cx="3690580" cy="538970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endParaRPr lang="pl-PL" dirty="0"/>
          </a:p>
        </p:txBody>
      </p:sp>
      <p:sp>
        <p:nvSpPr>
          <p:cNvPr id="7" name="Symbol zastępczy tekstu 6"/>
          <p:cNvSpPr>
            <a:spLocks noGrp="1"/>
          </p:cNvSpPr>
          <p:nvPr>
            <p:ph type="body" idx="1"/>
          </p:nvPr>
        </p:nvSpPr>
        <p:spPr/>
        <p:txBody>
          <a:bodyPr>
            <a:normAutofit lnSpcReduction="10000"/>
          </a:bodyPr>
          <a:lstStyle/>
          <a:p>
            <a:endParaRPr lang="pl-PL" dirty="0" smtClean="0"/>
          </a:p>
          <a:p>
            <a:r>
              <a:rPr lang="pl-PL" dirty="0" smtClean="0"/>
              <a:t>Narodziny  Maryi</a:t>
            </a:r>
            <a:endParaRPr lang="pl-PL" dirty="0"/>
          </a:p>
        </p:txBody>
      </p:sp>
      <p:sp>
        <p:nvSpPr>
          <p:cNvPr id="8" name="Symbol zastępczy tekstu 7"/>
          <p:cNvSpPr>
            <a:spLocks noGrp="1"/>
          </p:cNvSpPr>
          <p:nvPr>
            <p:ph type="body" sz="half" idx="3"/>
          </p:nvPr>
        </p:nvSpPr>
        <p:spPr/>
        <p:txBody>
          <a:bodyPr/>
          <a:lstStyle/>
          <a:p>
            <a:endParaRPr lang="pl-PL"/>
          </a:p>
        </p:txBody>
      </p:sp>
      <p:pic>
        <p:nvPicPr>
          <p:cNvPr id="5" name="Symbol zastępczy zawartości 4" descr="Giotto_di_Bondone_-_The_Birth_of_the_Virgin_-_Scrovegni_07[1].jpg"/>
          <p:cNvPicPr>
            <a:picLocks noGrp="1" noChangeAspect="1"/>
          </p:cNvPicPr>
          <p:nvPr>
            <p:ph sz="quarter" idx="2"/>
          </p:nvPr>
        </p:nvPicPr>
        <p:blipFill>
          <a:blip r:embed="rId2" cstate="print"/>
          <a:stretch>
            <a:fillRect/>
          </a:stretch>
        </p:blipFill>
        <p:spPr>
          <a:xfrm>
            <a:off x="251520" y="836713"/>
            <a:ext cx="4032449" cy="4775252"/>
          </a:xfrm>
        </p:spPr>
      </p:pic>
      <p:pic>
        <p:nvPicPr>
          <p:cNvPr id="10" name="Symbol zastępczy zawartości 9" descr="521px-Judea3[1].jpg"/>
          <p:cNvPicPr>
            <a:picLocks noGrp="1" noChangeAspect="1"/>
          </p:cNvPicPr>
          <p:nvPr>
            <p:ph sz="quarter" idx="4"/>
          </p:nvPr>
        </p:nvPicPr>
        <p:blipFill>
          <a:blip r:embed="rId3" cstate="print"/>
          <a:stretch>
            <a:fillRect/>
          </a:stretch>
        </p:blipFill>
        <p:spPr>
          <a:xfrm>
            <a:off x="4427984" y="1268760"/>
            <a:ext cx="4716016" cy="558924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512" y="0"/>
            <a:ext cx="8712968" cy="1052736"/>
          </a:xfrm>
        </p:spPr>
        <p:txBody>
          <a:bodyPr>
            <a:normAutofit/>
          </a:bodyPr>
          <a:lstStyle/>
          <a:p>
            <a:r>
              <a:rPr lang="pl-PL" dirty="0" smtClean="0"/>
              <a:t>Śmierć Najświętszej Maryi Panny</a:t>
            </a:r>
            <a:endParaRPr lang="pl-PL" dirty="0"/>
          </a:p>
        </p:txBody>
      </p:sp>
      <p:sp>
        <p:nvSpPr>
          <p:cNvPr id="3" name="Symbol zastępczy zawartości 2"/>
          <p:cNvSpPr>
            <a:spLocks noGrp="1"/>
          </p:cNvSpPr>
          <p:nvPr>
            <p:ph idx="1"/>
          </p:nvPr>
        </p:nvSpPr>
        <p:spPr>
          <a:xfrm>
            <a:off x="0" y="836712"/>
            <a:ext cx="8892480" cy="6696744"/>
          </a:xfrm>
        </p:spPr>
        <p:txBody>
          <a:bodyPr>
            <a:normAutofit fontScale="47500" lnSpcReduction="20000"/>
          </a:bodyPr>
          <a:lstStyle/>
          <a:p>
            <a:pPr>
              <a:buNone/>
            </a:pPr>
            <a:r>
              <a:rPr lang="pl-PL" sz="4200" dirty="0" smtClean="0"/>
              <a:t>      Informacje na temat końca życia ziemskiego Marii i jej zaśnięcia lub, według innej tradycji, wniebowzięcia pojawiają się w </a:t>
            </a:r>
            <a:r>
              <a:rPr lang="pl-PL" sz="4200" i="1" dirty="0" smtClean="0"/>
              <a:t>Złotej legendzie</a:t>
            </a:r>
            <a:r>
              <a:rPr lang="pl-PL" sz="4200" dirty="0" smtClean="0"/>
              <a:t> i zostały zaczerpnięte z apokryficznej księgi, której autorstwo przypisuje się Janowi Ewangeliście. Według tej legendy po wniebowstąpieniu Jezusa, Maria zamieszkała w domu w pobliżu góry Syjon, gdzie odwiedził ją anioł, trzymający w ręku gałązkę palmową. Maria otrzymała od posłańca z niebios wiadomość, że za trzy dni opuści ziemskie ciało. Chciała zostać pochowana przez apostołów. Wtedy anioł powiedział, że przybędą do niej w dniu śmierci. Gdy Maria siedziała z aniołem, jej dusza opuściła ciało i udała się wprost w ramiona syna. Jezus polecił apostołom pochować ciało matki w dolinie Cedron. Trzy dni później Jezus powrócił na ziemię i zapytał apostołów, jak może uczcić Marię. Wtedy oni zaproponowali Jezusowi, aby zabrał ciało matki do nieba, aby na wieki pozostało po jego prawicy. Archanioł Michał zszedł na ziemię i złączył ciało Marii z jej duszą. Maria wyszła z grobu i natychmiast została wzięta do nieba. Szaty Marii miały zostać w grobie na pociechę wiernym. Suknia przypisywana Marii stała się w późniejszych czasach relikwią w katedrze Notre Dame w Chartres. Dogmat o wniebowzięciu Marii został ogłoszony w 1950 przez papieża Piusa XII. Nie jest uznawany przez protestantów. Cerkiew prawosławna wierzy w zaśnięcie Maryi, lecz nie dogmatyzuje tej nauki.</a:t>
            </a:r>
            <a:r>
              <a:rPr lang="pl-PL" sz="5000" dirty="0" smtClean="0"/>
              <a:t> </a:t>
            </a:r>
            <a:endParaRPr lang="pl-PL" sz="5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57422" y="3786190"/>
            <a:ext cx="6480048" cy="2301240"/>
          </a:xfrm>
        </p:spPr>
        <p:txBody>
          <a:bodyPr>
            <a:normAutofit/>
          </a:bodyPr>
          <a:lstStyle/>
          <a:p>
            <a:r>
              <a:rPr lang="pl-PL" sz="3200" dirty="0" smtClean="0"/>
              <a:t>Dziękujemy za uwagę!!!</a:t>
            </a:r>
            <a:endParaRPr lang="pl-PL" sz="3200" dirty="0"/>
          </a:p>
        </p:txBody>
      </p:sp>
      <p:sp>
        <p:nvSpPr>
          <p:cNvPr id="3" name="Podtytuł 2"/>
          <p:cNvSpPr>
            <a:spLocks noGrp="1"/>
          </p:cNvSpPr>
          <p:nvPr>
            <p:ph type="subTitle" idx="1"/>
          </p:nvPr>
        </p:nvSpPr>
        <p:spPr>
          <a:xfrm>
            <a:off x="433050" y="1484784"/>
            <a:ext cx="6443206" cy="1812628"/>
          </a:xfrm>
        </p:spPr>
        <p:txBody>
          <a:bodyPr>
            <a:normAutofit/>
          </a:bodyPr>
          <a:lstStyle/>
          <a:p>
            <a:endParaRPr lang="pl-PL"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0"/>
            <a:ext cx="7924800" cy="1052736"/>
          </a:xfrm>
        </p:spPr>
        <p:txBody>
          <a:bodyPr>
            <a:normAutofit/>
          </a:bodyPr>
          <a:lstStyle/>
          <a:p>
            <a:r>
              <a:rPr lang="pl-PL" dirty="0" smtClean="0"/>
              <a:t>Kwiaty symbolizujące Maryję </a:t>
            </a:r>
            <a:endParaRPr lang="pl-PL" dirty="0"/>
          </a:p>
        </p:txBody>
      </p:sp>
      <p:sp>
        <p:nvSpPr>
          <p:cNvPr id="3" name="Symbol zastępczy zawartości 2"/>
          <p:cNvSpPr>
            <a:spLocks noGrp="1"/>
          </p:cNvSpPr>
          <p:nvPr>
            <p:ph sz="half" idx="1"/>
          </p:nvPr>
        </p:nvSpPr>
        <p:spPr>
          <a:xfrm>
            <a:off x="-252536" y="1340768"/>
            <a:ext cx="4367336" cy="5517232"/>
          </a:xfrm>
        </p:spPr>
        <p:txBody>
          <a:bodyPr>
            <a:noAutofit/>
          </a:bodyPr>
          <a:lstStyle/>
          <a:p>
            <a:pPr>
              <a:buNone/>
            </a:pPr>
            <a:endParaRPr lang="pl-PL" sz="2800" dirty="0" smtClean="0"/>
          </a:p>
          <a:p>
            <a:pPr>
              <a:buNone/>
            </a:pPr>
            <a:r>
              <a:rPr lang="pl-PL" sz="2400" dirty="0" smtClean="0"/>
              <a:t>       -</a:t>
            </a:r>
            <a:r>
              <a:rPr lang="pl-PL" sz="2400" dirty="0" smtClean="0">
                <a:solidFill>
                  <a:srgbClr val="00B0F0"/>
                </a:solidFill>
              </a:rPr>
              <a:t>fiołek</a:t>
            </a:r>
            <a:r>
              <a:rPr lang="pl-PL" sz="2400" dirty="0" smtClean="0"/>
              <a:t>-ze względu na swój delikatny zapach i ciemnofioletową barwę uchodził za symbol pokory. Symbolika średniowieczna, która nie omieszkała wszystkiego, co piękne i miłe, odnieść do Maryi, wielbi Ją w pieśniach jako Fiołek pokory. </a:t>
            </a:r>
            <a:endParaRPr lang="pl-PL" sz="2400" i="1" dirty="0" smtClean="0"/>
          </a:p>
        </p:txBody>
      </p:sp>
      <p:sp>
        <p:nvSpPr>
          <p:cNvPr id="4" name="Symbol zastępczy zawartości 3"/>
          <p:cNvSpPr>
            <a:spLocks noGrp="1"/>
          </p:cNvSpPr>
          <p:nvPr>
            <p:ph sz="half" idx="2"/>
          </p:nvPr>
        </p:nvSpPr>
        <p:spPr>
          <a:xfrm>
            <a:off x="4139952" y="836712"/>
            <a:ext cx="5004048" cy="6021288"/>
          </a:xfrm>
        </p:spPr>
        <p:txBody>
          <a:bodyPr>
            <a:normAutofit fontScale="85000" lnSpcReduction="10000"/>
          </a:bodyPr>
          <a:lstStyle/>
          <a:p>
            <a:pPr>
              <a:buNone/>
            </a:pPr>
            <a:r>
              <a:rPr lang="pl-PL" sz="2800" i="1" dirty="0" smtClean="0"/>
              <a:t>      -</a:t>
            </a:r>
            <a:r>
              <a:rPr lang="pl-PL" sz="2800" i="1" dirty="0" smtClean="0">
                <a:solidFill>
                  <a:srgbClr val="00B0F0"/>
                </a:solidFill>
              </a:rPr>
              <a:t>lilia</a:t>
            </a:r>
            <a:r>
              <a:rPr lang="pl-PL" sz="2800" i="1" dirty="0" smtClean="0"/>
              <a:t>-ze względu na swoją jaśniejącą biel jest symbolem niewinności i czystości. W Palestynie lilię można znaleźć wśród krzaków ciernistych, gdzie rozwija się bardzo bujnie. Podobnie Maryja zakwitła pośród ostów i cierni grzesznego rodzaju ludzkiego. Na przedstawieniach zwiastowania Maryi Pannie lilia jest znakiem niepokalanego poczęcia. Na przedstawieniach narodzenia Chrystusa i innych obrazach maryjnych jest znakiem dziewiczego macierzyństwa Maryi.</a:t>
            </a:r>
            <a:endParaRPr lang="pl-PL" sz="2800" dirty="0" smtClean="0"/>
          </a:p>
          <a:p>
            <a:pPr>
              <a:buNone/>
            </a:pP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half" idx="1"/>
          </p:nvPr>
        </p:nvSpPr>
        <p:spPr>
          <a:xfrm>
            <a:off x="-324544" y="620688"/>
            <a:ext cx="5184576" cy="6552728"/>
          </a:xfrm>
        </p:spPr>
        <p:txBody>
          <a:bodyPr>
            <a:noAutofit/>
          </a:bodyPr>
          <a:lstStyle/>
          <a:p>
            <a:pPr>
              <a:buNone/>
            </a:pPr>
            <a:r>
              <a:rPr lang="pl-PL" sz="2000" dirty="0" smtClean="0"/>
              <a:t>       -</a:t>
            </a:r>
            <a:r>
              <a:rPr lang="pl-PL" sz="2000" dirty="0" smtClean="0">
                <a:solidFill>
                  <a:srgbClr val="00B0F0"/>
                </a:solidFill>
              </a:rPr>
              <a:t>róża</a:t>
            </a:r>
            <a:r>
              <a:rPr lang="pl-PL" sz="2000" dirty="0" smtClean="0"/>
              <a:t>-w średniowieczu dużego znaczenia nabrało zastosowanie symboliki róży do Matki Bożej. Zaczerpnięta została ona ze zwrotki </a:t>
            </a:r>
            <a:r>
              <a:rPr lang="pl-PL" sz="2000" i="1" dirty="0" smtClean="0"/>
              <a:t>Carmen paschale poety </a:t>
            </a:r>
            <a:r>
              <a:rPr lang="pl-PL" sz="2000" i="1" dirty="0" err="1" smtClean="0"/>
              <a:t>Seduliusza</a:t>
            </a:r>
            <a:r>
              <a:rPr lang="pl-PL" sz="2000" i="1" dirty="0" smtClean="0"/>
              <a:t>. Jest to zarazem najstarsze ze świadectw tej symboliki maryjnej. Z symboliką róży ściśle związana jest symbolika cierni. Stanowią one razem z różą jeden obraz: pośród cierni zepsucia jaśnieje wolna od cierni dziewiczość. Dlatego też Niepokalana Dziewica Maryja jest prawdziwą „różą pośród cierni”. Czerwona róża jest symbolem męczeństwa, natomiast biała – dziewiczej czystości. W związku z tym róża jest symbolem nie tylko Maryi, ale i Jezusa.</a:t>
            </a:r>
            <a:endParaRPr lang="pl-PL" sz="2000" dirty="0"/>
          </a:p>
        </p:txBody>
      </p:sp>
      <p:pic>
        <p:nvPicPr>
          <p:cNvPr id="5" name="Symbol zastępczy zawartości 4" descr="14-10-temat2[1].jpg"/>
          <p:cNvPicPr>
            <a:picLocks noGrp="1" noChangeAspect="1"/>
          </p:cNvPicPr>
          <p:nvPr>
            <p:ph sz="half" idx="2"/>
          </p:nvPr>
        </p:nvPicPr>
        <p:blipFill>
          <a:blip r:embed="rId2" cstate="print"/>
          <a:stretch>
            <a:fillRect/>
          </a:stretch>
        </p:blipFill>
        <p:spPr>
          <a:xfrm>
            <a:off x="4846507" y="620688"/>
            <a:ext cx="4297493" cy="566391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Maryja jest też nazywana:</a:t>
            </a:r>
            <a:endParaRPr lang="pl-PL" dirty="0"/>
          </a:p>
        </p:txBody>
      </p:sp>
      <p:sp>
        <p:nvSpPr>
          <p:cNvPr id="3" name="Symbol zastępczy zawartości 2"/>
          <p:cNvSpPr>
            <a:spLocks noGrp="1"/>
          </p:cNvSpPr>
          <p:nvPr>
            <p:ph idx="1"/>
          </p:nvPr>
        </p:nvSpPr>
        <p:spPr>
          <a:xfrm>
            <a:off x="179512" y="1124744"/>
            <a:ext cx="8964488" cy="5733256"/>
          </a:xfrm>
        </p:spPr>
        <p:txBody>
          <a:bodyPr>
            <a:normAutofit fontScale="92500" lnSpcReduction="20000"/>
          </a:bodyPr>
          <a:lstStyle/>
          <a:p>
            <a:r>
              <a:rPr lang="pl-PL" dirty="0" smtClean="0"/>
              <a:t>Bogurodzicą</a:t>
            </a:r>
          </a:p>
          <a:p>
            <a:r>
              <a:rPr lang="pl-PL" dirty="0" smtClean="0"/>
              <a:t>Dziewicą</a:t>
            </a:r>
          </a:p>
          <a:p>
            <a:r>
              <a:rPr lang="pl-PL" dirty="0" smtClean="0"/>
              <a:t>Najświętszą Maryją Panną</a:t>
            </a:r>
          </a:p>
          <a:p>
            <a:r>
              <a:rPr lang="pl-PL" dirty="0" smtClean="0"/>
              <a:t>Matką Chrystusową</a:t>
            </a:r>
          </a:p>
          <a:p>
            <a:r>
              <a:rPr lang="pl-PL" dirty="0" smtClean="0"/>
              <a:t>Marią z Nazaretu</a:t>
            </a:r>
          </a:p>
          <a:p>
            <a:r>
              <a:rPr lang="pl-PL" dirty="0" smtClean="0"/>
              <a:t>Królową Polski</a:t>
            </a:r>
          </a:p>
          <a:p>
            <a:r>
              <a:rPr lang="pl-PL" dirty="0" smtClean="0"/>
              <a:t>Matką Kościoła</a:t>
            </a:r>
          </a:p>
          <a:p>
            <a:r>
              <a:rPr lang="pl-PL" dirty="0" smtClean="0"/>
              <a:t>Madonną</a:t>
            </a:r>
          </a:p>
          <a:p>
            <a:r>
              <a:rPr lang="pl-PL" dirty="0" smtClean="0"/>
              <a:t>Królową Nieba</a:t>
            </a:r>
          </a:p>
          <a:p>
            <a:r>
              <a:rPr lang="pl-PL" dirty="0" smtClean="0"/>
              <a:t>Orędowniczką</a:t>
            </a:r>
          </a:p>
          <a:p>
            <a:pPr>
              <a:buNone/>
            </a:pPr>
            <a:r>
              <a:rPr lang="pl-PL" dirty="0" smtClean="0"/>
              <a:t>Maryja ma też wiele tytułów związanych z patronatem nad wieloma dziedzinami, z formami kultu oraz objawieniami.</a:t>
            </a:r>
          </a:p>
          <a:p>
            <a:endParaRPr lang="pl-PL" dirty="0" smtClean="0"/>
          </a:p>
          <a:p>
            <a:endParaRPr lang="pl-PL" dirty="0" smtClean="0"/>
          </a:p>
          <a:p>
            <a:endParaRPr lang="pl-PL" dirty="0" smtClean="0"/>
          </a:p>
          <a:p>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Maryja jest czczona przez:</a:t>
            </a:r>
            <a:endParaRPr lang="pl-PL" dirty="0"/>
          </a:p>
        </p:txBody>
      </p:sp>
      <p:sp>
        <p:nvSpPr>
          <p:cNvPr id="3" name="Symbol zastępczy zawartości 2"/>
          <p:cNvSpPr>
            <a:spLocks noGrp="1"/>
          </p:cNvSpPr>
          <p:nvPr>
            <p:ph sz="half" idx="1"/>
          </p:nvPr>
        </p:nvSpPr>
        <p:spPr>
          <a:xfrm>
            <a:off x="457200" y="1600200"/>
            <a:ext cx="5698976" cy="2980928"/>
          </a:xfrm>
        </p:spPr>
        <p:txBody>
          <a:bodyPr>
            <a:noAutofit/>
          </a:bodyPr>
          <a:lstStyle/>
          <a:p>
            <a:r>
              <a:rPr lang="pl-PL" sz="3200" dirty="0" smtClean="0"/>
              <a:t>Kościół katolicki</a:t>
            </a:r>
          </a:p>
          <a:p>
            <a:r>
              <a:rPr lang="pl-PL" sz="3200" dirty="0" smtClean="0"/>
              <a:t>Cerkiew prawosławną</a:t>
            </a:r>
          </a:p>
          <a:p>
            <a:r>
              <a:rPr lang="pl-PL" sz="3200" dirty="0" smtClean="0"/>
              <a:t>Wspólnotę anglikańską</a:t>
            </a:r>
          </a:p>
          <a:p>
            <a:r>
              <a:rPr lang="pl-PL" sz="3200" dirty="0" smtClean="0"/>
              <a:t>Kościół ewangelicko-augsburski</a:t>
            </a:r>
          </a:p>
          <a:p>
            <a:r>
              <a:rPr lang="pl-PL" sz="3200" dirty="0" smtClean="0"/>
              <a:t>Kościoły orientalne</a:t>
            </a:r>
          </a:p>
          <a:p>
            <a:pPr>
              <a:buNone/>
            </a:pPr>
            <a:endParaRPr lang="pl-PL" sz="3200" dirty="0"/>
          </a:p>
        </p:txBody>
      </p:sp>
      <p:pic>
        <p:nvPicPr>
          <p:cNvPr id="5" name="Symbol zastępczy zawartości 4" descr="125px-ChristianitySymbolWhite.svg[1].png"/>
          <p:cNvPicPr>
            <a:picLocks noGrp="1" noChangeAspect="1"/>
          </p:cNvPicPr>
          <p:nvPr>
            <p:ph sz="half" idx="2"/>
          </p:nvPr>
        </p:nvPicPr>
        <p:blipFill>
          <a:blip r:embed="rId2" cstate="print"/>
          <a:stretch>
            <a:fillRect/>
          </a:stretch>
        </p:blipFill>
        <p:spPr>
          <a:xfrm>
            <a:off x="5364088" y="1844824"/>
            <a:ext cx="3347864" cy="549049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Maria u Świadków Jehowy</a:t>
            </a:r>
            <a:endParaRPr lang="pl-PL" dirty="0"/>
          </a:p>
        </p:txBody>
      </p:sp>
      <p:sp>
        <p:nvSpPr>
          <p:cNvPr id="3" name="Symbol zastępczy zawartości 2"/>
          <p:cNvSpPr>
            <a:spLocks noGrp="1"/>
          </p:cNvSpPr>
          <p:nvPr>
            <p:ph idx="1"/>
          </p:nvPr>
        </p:nvSpPr>
        <p:spPr/>
        <p:txBody>
          <a:bodyPr>
            <a:normAutofit fontScale="85000" lnSpcReduction="10000"/>
          </a:bodyPr>
          <a:lstStyle/>
          <a:p>
            <a:pPr>
              <a:buNone/>
            </a:pPr>
            <a:r>
              <a:rPr lang="pl-PL" dirty="0" smtClean="0"/>
              <a:t>     Świadkowie Jehowy wierzą, że kiedy został poczęty Jezus, Maria była dziewicą – aż do rozwiązania. Następnie miała przynajmniej kilkoro dzieci z Józefem (</a:t>
            </a:r>
            <a:r>
              <a:rPr lang="pl-PL" dirty="0" err="1" smtClean="0"/>
              <a:t>Mt</a:t>
            </a:r>
            <a:r>
              <a:rPr lang="pl-PL" dirty="0" smtClean="0"/>
              <a:t> 1:20–25; 13:53–56). Uważają, że należała do grona pierwszych uczniów Jezusa, na których został wylany duch święty w dniu Pięćdziesiątnicy 33 r. n.e. i należy do grona 144 000 wybranych do władz Królestwa Bożego. Odrzucają natomiast wszelki kult maryjny jako </a:t>
            </a:r>
            <a:r>
              <a:rPr lang="pl-PL" dirty="0" err="1" smtClean="0"/>
              <a:t>niebiblijny</a:t>
            </a:r>
            <a:r>
              <a:rPr lang="pl-PL" dirty="0" smtClean="0"/>
              <a:t>. Uważają, że jest godna głębokiego szacunku i zasługuje na naśladowanie.</a:t>
            </a:r>
            <a:endParaRPr lang="pl-P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711</TotalTime>
  <Words>3193</Words>
  <Application>Microsoft Office PowerPoint</Application>
  <PresentationFormat>Pokaz na ekranie (4:3)</PresentationFormat>
  <Paragraphs>185</Paragraphs>
  <Slides>41</Slides>
  <Notes>0</Notes>
  <HiddenSlides>0</HiddenSlides>
  <MMClips>0</MMClips>
  <ScaleCrop>false</ScaleCrop>
  <HeadingPairs>
    <vt:vector size="4" baseType="variant">
      <vt:variant>
        <vt:lpstr>Motyw</vt:lpstr>
      </vt:variant>
      <vt:variant>
        <vt:i4>1</vt:i4>
      </vt:variant>
      <vt:variant>
        <vt:lpstr>Tytuły slajdów</vt:lpstr>
      </vt:variant>
      <vt:variant>
        <vt:i4>41</vt:i4>
      </vt:variant>
    </vt:vector>
  </HeadingPairs>
  <TitlesOfParts>
    <vt:vector size="42" baseType="lpstr">
      <vt:lpstr>Techniczny</vt:lpstr>
      <vt:lpstr>Maryja</vt:lpstr>
      <vt:lpstr>MARIA  Z  NAZARETU</vt:lpstr>
      <vt:lpstr>Dzieciństwo Maryi </vt:lpstr>
      <vt:lpstr>Slajd 4</vt:lpstr>
      <vt:lpstr>Kwiaty symbolizujące Maryję </vt:lpstr>
      <vt:lpstr>Slajd 6</vt:lpstr>
      <vt:lpstr>Maryja jest też nazywana:</vt:lpstr>
      <vt:lpstr>Maryja jest czczona przez:</vt:lpstr>
      <vt:lpstr>Maria u Świadków Jehowy</vt:lpstr>
      <vt:lpstr>Maria w protestantyzmie</vt:lpstr>
      <vt:lpstr>Maria w islamie</vt:lpstr>
      <vt:lpstr>Modlitwy do Maryi:</vt:lpstr>
      <vt:lpstr>Anioł Pański</vt:lpstr>
      <vt:lpstr>Pod twoja obronę</vt:lpstr>
      <vt:lpstr>Slajd 15</vt:lpstr>
      <vt:lpstr>Inne modlitwy:</vt:lpstr>
      <vt:lpstr>Slajd 17</vt:lpstr>
      <vt:lpstr>Nabożeństwa Maryjne </vt:lpstr>
      <vt:lpstr>Historia majówek</vt:lpstr>
      <vt:lpstr>Slajd 20</vt:lpstr>
      <vt:lpstr>Nabożeństwo różańcowe (różaniec)</vt:lpstr>
      <vt:lpstr>Slajd 22</vt:lpstr>
      <vt:lpstr>Nabożeństwami maryjnymi są też:</vt:lpstr>
      <vt:lpstr>Święta Maryjne</vt:lpstr>
      <vt:lpstr>Slajd 25</vt:lpstr>
      <vt:lpstr>Slajd 26</vt:lpstr>
      <vt:lpstr>Kilka ważniejszych objawień Maryi</vt:lpstr>
      <vt:lpstr>Slajd 28</vt:lpstr>
      <vt:lpstr> Lourdes 1858</vt:lpstr>
      <vt:lpstr>Slajd 30</vt:lpstr>
      <vt:lpstr>Fatima 1917</vt:lpstr>
      <vt:lpstr>Paryż</vt:lpstr>
      <vt:lpstr>Slajd 33</vt:lpstr>
      <vt:lpstr>Pozostałe objawienia Maryjne</vt:lpstr>
      <vt:lpstr>Sanktuaria maryjne</vt:lpstr>
      <vt:lpstr>Slajd 36</vt:lpstr>
      <vt:lpstr>Slajd 37</vt:lpstr>
      <vt:lpstr>Śmierć Jezusa na krzyżu </vt:lpstr>
      <vt:lpstr>Slajd 39</vt:lpstr>
      <vt:lpstr>Śmierć Najświętszej Maryi Panny</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Maryja</dc:title>
  <dc:creator>Tomek</dc:creator>
  <cp:lastModifiedBy>wspolny</cp:lastModifiedBy>
  <cp:revision>30</cp:revision>
  <dcterms:created xsi:type="dcterms:W3CDTF">2018-02-12T13:30:24Z</dcterms:created>
  <dcterms:modified xsi:type="dcterms:W3CDTF">2018-05-08T14:20:58Z</dcterms:modified>
</cp:coreProperties>
</file>